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307" r:id="rId3"/>
    <p:sldId id="320" r:id="rId4"/>
    <p:sldId id="274" r:id="rId5"/>
    <p:sldId id="323" r:id="rId6"/>
    <p:sldId id="286" r:id="rId7"/>
    <p:sldId id="298" r:id="rId8"/>
    <p:sldId id="325" r:id="rId9"/>
    <p:sldId id="315" r:id="rId10"/>
    <p:sldId id="302" r:id="rId11"/>
    <p:sldId id="326" r:id="rId12"/>
    <p:sldId id="327" r:id="rId13"/>
    <p:sldId id="271" r:id="rId14"/>
    <p:sldId id="328" r:id="rId15"/>
    <p:sldId id="331" r:id="rId16"/>
    <p:sldId id="372" r:id="rId17"/>
    <p:sldId id="332" r:id="rId18"/>
    <p:sldId id="373" r:id="rId19"/>
    <p:sldId id="374" r:id="rId20"/>
    <p:sldId id="375" r:id="rId21"/>
    <p:sldId id="376" r:id="rId22"/>
    <p:sldId id="377" r:id="rId23"/>
    <p:sldId id="378" r:id="rId24"/>
    <p:sldId id="380" r:id="rId25"/>
    <p:sldId id="381" r:id="rId26"/>
    <p:sldId id="383" r:id="rId27"/>
    <p:sldId id="318" r:id="rId28"/>
    <p:sldId id="388" r:id="rId29"/>
    <p:sldId id="394" r:id="rId30"/>
    <p:sldId id="389" r:id="rId31"/>
    <p:sldId id="387" r:id="rId32"/>
    <p:sldId id="386" r:id="rId33"/>
    <p:sldId id="391" r:id="rId34"/>
    <p:sldId id="390" r:id="rId35"/>
    <p:sldId id="392" r:id="rId36"/>
    <p:sldId id="31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66"/>
    <a:srgbClr val="FFFFFF"/>
    <a:srgbClr val="0000FF"/>
    <a:srgbClr val="000099"/>
    <a:srgbClr val="0033CC"/>
    <a:srgbClr val="4F10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88712" autoAdjust="0"/>
  </p:normalViewPr>
  <p:slideViewPr>
    <p:cSldViewPr snapToGrid="0" showGuides="1">
      <p:cViewPr varScale="1">
        <p:scale>
          <a:sx n="79" d="100"/>
          <a:sy n="79" d="100"/>
        </p:scale>
        <p:origin x="612" y="90"/>
      </p:cViewPr>
      <p:guideLst>
        <p:guide orient="horz" pos="2160"/>
        <p:guide pos="3816"/>
      </p:guideLst>
    </p:cSldViewPr>
  </p:slideViewPr>
  <p:notesTextViewPr>
    <p:cViewPr>
      <p:scale>
        <a:sx n="1" d="1"/>
        <a:sy n="1" d="1"/>
      </p:scale>
      <p:origin x="0" y="0"/>
    </p:cViewPr>
  </p:notesTextViewPr>
  <p:notesViewPr>
    <p:cSldViewPr snapToGrid="0" showGuides="1">
      <p:cViewPr varScale="1">
        <p:scale>
          <a:sx n="42" d="100"/>
          <a:sy n="42" d="100"/>
        </p:scale>
        <p:origin x="2273" y="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C0EAC5-09DE-423D-8F19-19F9F7A99796}" type="datetimeFigureOut">
              <a:rPr lang="en-US" smtClean="0"/>
              <a:t>2/27/2023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F39AA4-49EE-4339-A8F6-B3ED24E722E0}" type="slidenum">
              <a:rPr lang="en-US" smtClean="0"/>
              <a:t>‹#›</a:t>
            </a:fld>
            <a:endParaRPr lang="en-US"/>
          </a:p>
        </p:txBody>
      </p:sp>
    </p:spTree>
    <p:extLst>
      <p:ext uri="{BB962C8B-B14F-4D97-AF65-F5344CB8AC3E}">
        <p14:creationId xmlns:p14="http://schemas.microsoft.com/office/powerpoint/2010/main" val="69143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A79013A-DCC4-E7D8-9C55-FBA3F4868A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1CA90930-23F1-42A5-AE3E-E52532C3BF5A}" type="slidenum">
              <a:rPr lang="en-US" altLang="en-US" sz="1200">
                <a:solidFill>
                  <a:schemeClr val="tx1"/>
                </a:solidFill>
                <a:latin typeface="Times New Roman" panose="02020603050405020304" pitchFamily="18" charset="0"/>
              </a:rPr>
              <a:pPr/>
              <a:t>1</a:t>
            </a:fld>
            <a:endParaRPr lang="en-US" altLang="en-US" sz="1200">
              <a:solidFill>
                <a:schemeClr val="tx1"/>
              </a:solidFill>
              <a:latin typeface="Times New Roman" panose="02020603050405020304" pitchFamily="18" charset="0"/>
            </a:endParaRPr>
          </a:p>
        </p:txBody>
      </p:sp>
      <p:sp>
        <p:nvSpPr>
          <p:cNvPr id="6147" name="Rectangle 2">
            <a:extLst>
              <a:ext uri="{FF2B5EF4-FFF2-40B4-BE49-F238E27FC236}">
                <a16:creationId xmlns:a16="http://schemas.microsoft.com/office/drawing/2014/main" id="{BCEEEB6D-5C41-41F6-2396-B6FB3BB7F790}"/>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002661F-559D-3B9E-891F-C3ACB5D319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028E924-4FCB-F059-30B5-0723AF181B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1E81DD07-1F52-46EB-9EF8-280C50A5AEC3}" type="slidenum">
              <a:rPr lang="en-US" altLang="en-US" sz="1200">
                <a:solidFill>
                  <a:schemeClr val="tx1"/>
                </a:solidFill>
                <a:latin typeface="Times New Roman" panose="02020603050405020304" pitchFamily="18" charset="0"/>
              </a:rPr>
              <a:pPr/>
              <a:t>10</a:t>
            </a:fld>
            <a:endParaRPr lang="en-US" altLang="en-US" sz="1200">
              <a:solidFill>
                <a:schemeClr val="tx1"/>
              </a:solidFill>
              <a:latin typeface="Times New Roman" panose="02020603050405020304" pitchFamily="18" charset="0"/>
            </a:endParaRPr>
          </a:p>
        </p:txBody>
      </p:sp>
      <p:sp>
        <p:nvSpPr>
          <p:cNvPr id="33795" name="Rectangle 2">
            <a:extLst>
              <a:ext uri="{FF2B5EF4-FFF2-40B4-BE49-F238E27FC236}">
                <a16:creationId xmlns:a16="http://schemas.microsoft.com/office/drawing/2014/main" id="{2101ADCA-1257-5294-97E6-B56650776DAF}"/>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3217D26-E235-41EC-8D43-86AFF4AC55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On 22 December 1965  Nose gunner Al Lamb and his Bear Jack Donovan leading a flight of 4 Thuds locate and attack a Sam Site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11</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708" indent="-174708">
              <a:buFontTx/>
              <a:buChar char="-"/>
            </a:pPr>
            <a:r>
              <a:rPr lang="en-US" altLang="en-US" dirty="0"/>
              <a:t>These warriors took what they were given and devised tactics to locate N Vietnamese SAMs using different methods…</a:t>
            </a:r>
          </a:p>
          <a:p>
            <a:pPr marL="640594" lvl="1" indent="-174708">
              <a:buFontTx/>
              <a:buChar char="-"/>
            </a:pPr>
            <a:r>
              <a:rPr lang="en-US" altLang="en-US" dirty="0"/>
              <a:t>Direction finding/triangulation; </a:t>
            </a:r>
          </a:p>
          <a:p>
            <a:pPr marL="640594" lvl="1" indent="-174708">
              <a:buFontTx/>
              <a:buChar char="-"/>
            </a:pPr>
            <a:r>
              <a:rPr lang="en-US" altLang="en-US" dirty="0"/>
              <a:t>Get a SAM to launch on them &amp; follow the smoke trail back   </a:t>
            </a:r>
          </a:p>
          <a:p>
            <a:endParaRPr lang="en-US" altLang="en-US" dirty="0"/>
          </a:p>
        </p:txBody>
      </p:sp>
    </p:spTree>
    <p:extLst>
      <p:ext uri="{BB962C8B-B14F-4D97-AF65-F5344CB8AC3E}">
        <p14:creationId xmlns:p14="http://schemas.microsoft.com/office/powerpoint/2010/main" val="143274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12</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Stand-off weapons made the mission no less treacherous </a:t>
            </a:r>
          </a:p>
        </p:txBody>
      </p:sp>
    </p:spTree>
    <p:extLst>
      <p:ext uri="{BB962C8B-B14F-4D97-AF65-F5344CB8AC3E}">
        <p14:creationId xmlns:p14="http://schemas.microsoft.com/office/powerpoint/2010/main" val="70691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A49B9A3-923E-0735-1B8C-4E9D4749F2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4CFF9D58-82A4-4A7D-B4DE-6F9541900EB0}" type="slidenum">
              <a:rPr lang="en-US" altLang="en-US" sz="1200">
                <a:solidFill>
                  <a:schemeClr val="tx1"/>
                </a:solidFill>
                <a:latin typeface="Times New Roman" panose="02020603050405020304" pitchFamily="18" charset="0"/>
              </a:rPr>
              <a:pPr/>
              <a:t>13</a:t>
            </a:fld>
            <a:endParaRPr lang="en-US" altLang="en-US" sz="1200">
              <a:solidFill>
                <a:schemeClr val="tx1"/>
              </a:solidFill>
              <a:latin typeface="Times New Roman" panose="02020603050405020304" pitchFamily="18" charset="0"/>
            </a:endParaRPr>
          </a:p>
        </p:txBody>
      </p:sp>
      <p:sp>
        <p:nvSpPr>
          <p:cNvPr id="16387" name="Rectangle 2">
            <a:extLst>
              <a:ext uri="{FF2B5EF4-FFF2-40B4-BE49-F238E27FC236}">
                <a16:creationId xmlns:a16="http://schemas.microsoft.com/office/drawing/2014/main" id="{6DEFB915-EAE3-5B6D-4347-C0EA9AAF8520}"/>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3D9C1C7F-C899-FC57-B041-3313A1B0698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708" indent="-174708">
              <a:buFontTx/>
              <a:buChar char="-"/>
            </a:pPr>
            <a:r>
              <a:rPr lang="en-US" altLang="en-US" dirty="0"/>
              <a:t>Shown here are the Route Packages (ROUTE PACKS) and associated SAM Coverage</a:t>
            </a:r>
          </a:p>
          <a:p>
            <a:pPr marL="174708" indent="-174708">
              <a:buFontTx/>
              <a:buChar char="-"/>
            </a:pPr>
            <a:r>
              <a:rPr lang="en-US" altLang="en-US" dirty="0"/>
              <a:t>Over 100 SA-2s blanketed key targets by Aug 1966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3424741-BDD0-34FA-7155-1B2DD175A7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68F08C1A-4559-4A5B-98F5-FFC824BC8E53}" type="slidenum">
              <a:rPr lang="en-US" altLang="en-US" sz="1200">
                <a:solidFill>
                  <a:schemeClr val="tx1"/>
                </a:solidFill>
                <a:latin typeface="Times New Roman" panose="02020603050405020304" pitchFamily="18" charset="0"/>
              </a:rPr>
              <a:pPr/>
              <a:t>14</a:t>
            </a:fld>
            <a:endParaRPr lang="en-US" altLang="en-US" sz="1200">
              <a:solidFill>
                <a:schemeClr val="tx1"/>
              </a:solidFill>
              <a:latin typeface="Times New Roman" panose="02020603050405020304" pitchFamily="18" charset="0"/>
            </a:endParaRPr>
          </a:p>
        </p:txBody>
      </p:sp>
      <p:sp>
        <p:nvSpPr>
          <p:cNvPr id="35843" name="Rectangle 2">
            <a:extLst>
              <a:ext uri="{FF2B5EF4-FFF2-40B4-BE49-F238E27FC236}">
                <a16:creationId xmlns:a16="http://schemas.microsoft.com/office/drawing/2014/main" id="{924F6AB3-D395-3CB0-39FB-1255273A90D1}"/>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5D448DC-1DF8-4BCD-B254-E081CE1DCE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Wild Weasels:  First In, Last Out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15</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3700" dirty="0">
                <a:solidFill>
                  <a:srgbClr val="FFFF00"/>
                </a:solidFill>
                <a:latin typeface="Arial" panose="020B0604020202020204" pitchFamily="34" charset="0"/>
                <a:cs typeface="Arial" panose="020B0604020202020204" pitchFamily="34" charset="0"/>
              </a:rPr>
              <a:t>3322 Aircraft Lost</a:t>
            </a:r>
          </a:p>
          <a:p>
            <a:pPr lvl="1" eaLnBrk="1" hangingPunct="1"/>
            <a:r>
              <a:rPr lang="en-US" altLang="en-US" sz="3700" dirty="0">
                <a:solidFill>
                  <a:srgbClr val="FFFF00"/>
                </a:solidFill>
                <a:latin typeface="Arial" panose="020B0604020202020204" pitchFamily="34" charset="0"/>
                <a:cs typeface="Arial" panose="020B0604020202020204" pitchFamily="34" charset="0"/>
              </a:rPr>
              <a:t>205 by SAM’s</a:t>
            </a:r>
          </a:p>
          <a:p>
            <a:pPr lvl="1" eaLnBrk="1" hangingPunct="1"/>
            <a:r>
              <a:rPr lang="en-US" altLang="en-US" sz="3700" dirty="0">
                <a:solidFill>
                  <a:srgbClr val="FFFF00"/>
                </a:solidFill>
                <a:latin typeface="Arial" panose="020B0604020202020204" pitchFamily="34" charset="0"/>
                <a:cs typeface="Arial" panose="020B0604020202020204" pitchFamily="34" charset="0"/>
              </a:rPr>
              <a:t>90    by MiG’s</a:t>
            </a:r>
          </a:p>
          <a:p>
            <a:pPr eaLnBrk="1" hangingPunct="1"/>
            <a:r>
              <a:rPr lang="en-US" altLang="en-US" sz="3700" dirty="0">
                <a:solidFill>
                  <a:srgbClr val="FFFF00"/>
                </a:solidFill>
                <a:latin typeface="Arial" panose="020B0604020202020204" pitchFamily="34" charset="0"/>
                <a:cs typeface="Arial" panose="020B0604020202020204" pitchFamily="34" charset="0"/>
              </a:rPr>
              <a:t>3265 Fatalities</a:t>
            </a:r>
          </a:p>
          <a:p>
            <a:pPr eaLnBrk="1" hangingPunct="1"/>
            <a:r>
              <a:rPr lang="en-US" altLang="en-US" sz="3700" dirty="0">
                <a:solidFill>
                  <a:srgbClr val="FFFF00"/>
                </a:solidFill>
                <a:latin typeface="Arial" panose="020B0604020202020204" pitchFamily="34" charset="0"/>
                <a:cs typeface="Arial" panose="020B0604020202020204" pitchFamily="34" charset="0"/>
              </a:rPr>
              <a:t>497 POW’s</a:t>
            </a:r>
          </a:p>
          <a:p>
            <a:endParaRPr lang="en-US" altLang="en-US" dirty="0"/>
          </a:p>
        </p:txBody>
      </p:sp>
    </p:spTree>
    <p:extLst>
      <p:ext uri="{BB962C8B-B14F-4D97-AF65-F5344CB8AC3E}">
        <p14:creationId xmlns:p14="http://schemas.microsoft.com/office/powerpoint/2010/main" val="933176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16</a:t>
            </a:fld>
            <a:endParaRPr lang="en-US"/>
          </a:p>
        </p:txBody>
      </p:sp>
    </p:spTree>
    <p:extLst>
      <p:ext uri="{BB962C8B-B14F-4D97-AF65-F5344CB8AC3E}">
        <p14:creationId xmlns:p14="http://schemas.microsoft.com/office/powerpoint/2010/main" val="860139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17</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APR-38 used the 8k memory Homing and Warning Computer (HAWC)</a:t>
            </a:r>
          </a:p>
          <a:p>
            <a:r>
              <a:rPr lang="en-US" altLang="en-US" dirty="0"/>
              <a:t>APR-47 replaced HAWC with the 32k memory Weasel Attack Signal Processor (WASP)</a:t>
            </a:r>
          </a:p>
        </p:txBody>
      </p:sp>
    </p:spTree>
    <p:extLst>
      <p:ext uri="{BB962C8B-B14F-4D97-AF65-F5344CB8AC3E}">
        <p14:creationId xmlns:p14="http://schemas.microsoft.com/office/powerpoint/2010/main" val="6466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18</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62833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19</a:t>
            </a:fld>
            <a:endParaRPr lang="en-US"/>
          </a:p>
        </p:txBody>
      </p:sp>
    </p:spTree>
    <p:extLst>
      <p:ext uri="{BB962C8B-B14F-4D97-AF65-F5344CB8AC3E}">
        <p14:creationId xmlns:p14="http://schemas.microsoft.com/office/powerpoint/2010/main" val="4163046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C087A85-B13E-412C-2A77-E9575448B2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90BCE69B-6697-4524-8E7E-C7FD24F24713}" type="slidenum">
              <a:rPr lang="en-US" altLang="en-US" sz="1200">
                <a:solidFill>
                  <a:schemeClr val="tx1"/>
                </a:solidFill>
                <a:latin typeface="Times New Roman" panose="02020603050405020304" pitchFamily="18" charset="0"/>
              </a:rPr>
              <a:pPr/>
              <a:t>2</a:t>
            </a:fld>
            <a:endParaRPr lang="en-US" altLang="en-US" sz="1200">
              <a:solidFill>
                <a:schemeClr val="tx1"/>
              </a:solidFill>
              <a:latin typeface="Times New Roman" panose="02020603050405020304" pitchFamily="18" charset="0"/>
            </a:endParaRPr>
          </a:p>
        </p:txBody>
      </p:sp>
      <p:sp>
        <p:nvSpPr>
          <p:cNvPr id="8195" name="Rectangle 2">
            <a:extLst>
              <a:ext uri="{FF2B5EF4-FFF2-40B4-BE49-F238E27FC236}">
                <a16:creationId xmlns:a16="http://schemas.microsoft.com/office/drawing/2014/main" id="{746F35F3-40A6-B350-BBEF-165F79219C8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D80C25F-D3F3-0FCB-F8EB-9900A276D3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20</a:t>
            </a:fld>
            <a:endParaRPr lang="en-US"/>
          </a:p>
        </p:txBody>
      </p:sp>
    </p:spTree>
    <p:extLst>
      <p:ext uri="{BB962C8B-B14F-4D97-AF65-F5344CB8AC3E}">
        <p14:creationId xmlns:p14="http://schemas.microsoft.com/office/powerpoint/2010/main" val="220062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21</a:t>
            </a:fld>
            <a:endParaRPr lang="en-US"/>
          </a:p>
        </p:txBody>
      </p:sp>
    </p:spTree>
    <p:extLst>
      <p:ext uri="{BB962C8B-B14F-4D97-AF65-F5344CB8AC3E}">
        <p14:creationId xmlns:p14="http://schemas.microsoft.com/office/powerpoint/2010/main" val="127692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22</a:t>
            </a:fld>
            <a:endParaRPr lang="en-US"/>
          </a:p>
        </p:txBody>
      </p:sp>
    </p:spTree>
    <p:extLst>
      <p:ext uri="{BB962C8B-B14F-4D97-AF65-F5344CB8AC3E}">
        <p14:creationId xmlns:p14="http://schemas.microsoft.com/office/powerpoint/2010/main" val="427055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477417F-773D-3BC7-6488-A81788CE64AF}"/>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4C17F181-B34A-E8FC-931C-A9D4C149D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CAP (Combat Air Patrol)</a:t>
            </a:r>
          </a:p>
        </p:txBody>
      </p:sp>
      <p:sp>
        <p:nvSpPr>
          <p:cNvPr id="48132" name="Slide Number Placeholder 3">
            <a:extLst>
              <a:ext uri="{FF2B5EF4-FFF2-40B4-BE49-F238E27FC236}">
                <a16:creationId xmlns:a16="http://schemas.microsoft.com/office/drawing/2014/main" id="{60C7D72B-8DFE-2AAC-EB73-2C434BD6C1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47EA0033-D235-4BA7-BD07-50950D66C3DF}" type="slidenum">
              <a:rPr lang="en-US" altLang="en-US" sz="1200">
                <a:solidFill>
                  <a:schemeClr val="tx1"/>
                </a:solidFill>
                <a:latin typeface="Times New Roman" panose="02020603050405020304" pitchFamily="18" charset="0"/>
              </a:rPr>
              <a:pPr/>
              <a:t>23</a:t>
            </a:fld>
            <a:endParaRPr lang="en-US" altLang="en-US" sz="1200">
              <a:solidFill>
                <a:schemeClr val="tx1"/>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39AA4-49EE-4339-A8F6-B3ED24E722E0}" type="slidenum">
              <a:rPr lang="en-US" smtClean="0"/>
              <a:t>24</a:t>
            </a:fld>
            <a:endParaRPr lang="en-US"/>
          </a:p>
        </p:txBody>
      </p:sp>
    </p:spTree>
    <p:extLst>
      <p:ext uri="{BB962C8B-B14F-4D97-AF65-F5344CB8AC3E}">
        <p14:creationId xmlns:p14="http://schemas.microsoft.com/office/powerpoint/2010/main" val="269849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25</a:t>
            </a:fld>
            <a:endParaRPr lang="en-US"/>
          </a:p>
        </p:txBody>
      </p:sp>
    </p:spTree>
    <p:extLst>
      <p:ext uri="{BB962C8B-B14F-4D97-AF65-F5344CB8AC3E}">
        <p14:creationId xmlns:p14="http://schemas.microsoft.com/office/powerpoint/2010/main" val="278960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39AA4-49EE-4339-A8F6-B3ED24E722E0}" type="slidenum">
              <a:rPr lang="en-US" smtClean="0"/>
              <a:t>26</a:t>
            </a:fld>
            <a:endParaRPr lang="en-US"/>
          </a:p>
        </p:txBody>
      </p:sp>
    </p:spTree>
    <p:extLst>
      <p:ext uri="{BB962C8B-B14F-4D97-AF65-F5344CB8AC3E}">
        <p14:creationId xmlns:p14="http://schemas.microsoft.com/office/powerpoint/2010/main" val="1182785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27</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These are the men and women of the 35</a:t>
            </a:r>
            <a:r>
              <a:rPr lang="en-US" altLang="en-US" baseline="30000" dirty="0"/>
              <a:t>th</a:t>
            </a:r>
            <a:r>
              <a:rPr lang="en-US" altLang="en-US" dirty="0"/>
              <a:t> TFW (Provisional) who took part in the greatest, most effective SEAD campaign in the history of the United States.  They learned from their predecessors, devised optimum tactics to protect coalition aircraft, revised those tactics to handle changes in the threat environment, and closely coordinated with supported packages to maximize support.</a:t>
            </a:r>
          </a:p>
          <a:p>
            <a:r>
              <a:rPr lang="en-US" altLang="en-US" dirty="0"/>
              <a:t>      Retired in 1996, the legacy of the F-4G Wild Weasel was passed to the F-16CJ community.  Airframe, technology, and most important, aircrew dedicated to knowing the threat and employing optimum tactics against that threat to provide Air Superiority/Supremacy was now their charge.</a:t>
            </a:r>
          </a:p>
          <a:p>
            <a:r>
              <a:rPr lang="en-US" altLang="en-US" dirty="0"/>
              <a:t>      Here to talk about just that is Col Brandon “Mascot” McBrayer.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A79013A-DCC4-E7D8-9C55-FBA3F4868A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1CA90930-23F1-42A5-AE3E-E52532C3BF5A}" type="slidenum">
              <a:rPr lang="en-US" altLang="en-US" sz="1200">
                <a:solidFill>
                  <a:schemeClr val="tx1"/>
                </a:solidFill>
                <a:latin typeface="Times New Roman" panose="02020603050405020304" pitchFamily="18" charset="0"/>
              </a:rPr>
              <a:pPr/>
              <a:t>28</a:t>
            </a:fld>
            <a:endParaRPr lang="en-US" altLang="en-US" sz="1200">
              <a:solidFill>
                <a:schemeClr val="tx1"/>
              </a:solidFill>
              <a:latin typeface="Times New Roman" panose="02020603050405020304" pitchFamily="18" charset="0"/>
            </a:endParaRPr>
          </a:p>
        </p:txBody>
      </p:sp>
      <p:sp>
        <p:nvSpPr>
          <p:cNvPr id="6147" name="Rectangle 2">
            <a:extLst>
              <a:ext uri="{FF2B5EF4-FFF2-40B4-BE49-F238E27FC236}">
                <a16:creationId xmlns:a16="http://schemas.microsoft.com/office/drawing/2014/main" id="{BCEEEB6D-5C41-41F6-2396-B6FB3BB7F790}"/>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002661F-559D-3B9E-891F-C3ACB5D319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048351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5477417F-773D-3BC7-6488-A81788CE64AF}"/>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4C17F181-B34A-E8FC-931C-A9D4C149D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CAP (Combat Air Patrol)</a:t>
            </a:r>
          </a:p>
        </p:txBody>
      </p:sp>
      <p:sp>
        <p:nvSpPr>
          <p:cNvPr id="48132" name="Slide Number Placeholder 3">
            <a:extLst>
              <a:ext uri="{FF2B5EF4-FFF2-40B4-BE49-F238E27FC236}">
                <a16:creationId xmlns:a16="http://schemas.microsoft.com/office/drawing/2014/main" id="{60C7D72B-8DFE-2AAC-EB73-2C434BD6C1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47EA0033-D235-4BA7-BD07-50950D66C3DF}" type="slidenum">
              <a:rPr lang="en-US" altLang="en-US" sz="1200">
                <a:solidFill>
                  <a:schemeClr val="tx1"/>
                </a:solidFill>
                <a:latin typeface="Times New Roman" panose="02020603050405020304" pitchFamily="18" charset="0"/>
              </a:rPr>
              <a:pPr/>
              <a:t>29</a:t>
            </a:fld>
            <a:endParaRPr lang="en-US" altLang="en-US"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241076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3</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Vietnam timeline:</a:t>
            </a:r>
          </a:p>
          <a:p>
            <a:r>
              <a:rPr lang="en-US" altLang="en-US" dirty="0"/>
              <a:t>- June 1, 1954:  Saigon Mil Mission – Psych warfare, paramilitary activities in S. Vietnam</a:t>
            </a:r>
          </a:p>
          <a:p>
            <a:pPr marL="174708" indent="-174708">
              <a:buFontTx/>
              <a:buChar char="-"/>
            </a:pPr>
            <a:r>
              <a:rPr lang="en-US" altLang="en-US" dirty="0"/>
              <a:t>July 21, 1954: Geneva accords – divide Vietnam at 17</a:t>
            </a:r>
            <a:r>
              <a:rPr lang="en-US" altLang="en-US" baseline="30000" dirty="0"/>
              <a:t>th</a:t>
            </a:r>
            <a:r>
              <a:rPr lang="en-US" altLang="en-US" dirty="0"/>
              <a:t> Parallel (“not” boundary)</a:t>
            </a:r>
          </a:p>
          <a:p>
            <a:pPr marL="174708" indent="-174708">
              <a:buFontTx/>
              <a:buChar char="-"/>
            </a:pPr>
            <a:r>
              <a:rPr lang="en-US" altLang="en-US" dirty="0"/>
              <a:t>Nov 2, 1963: SVN coup d'état (w/US tacit support) kills Ngo </a:t>
            </a:r>
            <a:r>
              <a:rPr lang="en-US" altLang="en-US" dirty="0" err="1"/>
              <a:t>Dinh</a:t>
            </a:r>
            <a:r>
              <a:rPr lang="en-US" altLang="en-US" dirty="0"/>
              <a:t> Diem (autocrat, violent excess vs Buddhist population)</a:t>
            </a:r>
          </a:p>
          <a:p>
            <a:pPr marL="640594" lvl="1" indent="-174708">
              <a:buFontTx/>
              <a:buChar char="-"/>
            </a:pPr>
            <a:r>
              <a:rPr lang="en-US" altLang="en-US" dirty="0"/>
              <a:t>~16,000 US mil / 200 killed</a:t>
            </a:r>
          </a:p>
          <a:p>
            <a:pPr marL="174708" indent="-174708">
              <a:buFontTx/>
              <a:buChar char="-"/>
            </a:pPr>
            <a:r>
              <a:rPr lang="en-US" altLang="en-US" dirty="0"/>
              <a:t>Aug 5, 1964:  Gulf of Tonkin (torpedo attack on 2 x US destroyers) Resolution</a:t>
            </a:r>
          </a:p>
          <a:p>
            <a:pPr marL="640594" lvl="1" indent="-174708">
              <a:buFontTx/>
              <a:buChar char="-"/>
            </a:pPr>
            <a:r>
              <a:rPr lang="en-US" altLang="en-US" dirty="0"/>
              <a:t>President authorized to “take all necessary measures to repel any armed attack against the forces of the US”</a:t>
            </a:r>
          </a:p>
          <a:p>
            <a:pPr marL="640594" lvl="1" indent="-174708">
              <a:buFontTx/>
              <a:buChar char="-"/>
            </a:pPr>
            <a:r>
              <a:rPr lang="en-US" altLang="en-US" dirty="0"/>
              <a:t>~23,000 US troops/400 killed</a:t>
            </a:r>
          </a:p>
          <a:p>
            <a:pPr marL="174708" indent="-174708">
              <a:buFontTx/>
              <a:buChar char="-"/>
            </a:pPr>
            <a:r>
              <a:rPr lang="en-US" altLang="en-US" dirty="0"/>
              <a:t>Mar 1, 1966:  policy shift from ‘counterproductive’ strategy of attrition to Pacification &amp; Long-Term development of Vietnam’</a:t>
            </a:r>
          </a:p>
          <a:p>
            <a:pPr marL="640594" lvl="1" indent="-174708">
              <a:buFontTx/>
              <a:buChar char="-"/>
            </a:pPr>
            <a:r>
              <a:rPr lang="en-US" altLang="en-US" dirty="0"/>
              <a:t>Largely dismissed by commanders</a:t>
            </a:r>
          </a:p>
          <a:p>
            <a:pPr marL="640594" lvl="1" indent="-174708">
              <a:buFontTx/>
              <a:buChar char="-"/>
            </a:pPr>
            <a:r>
              <a:rPr lang="en-US" altLang="en-US" dirty="0"/>
              <a:t>~185,000 troops/2700 killed</a:t>
            </a:r>
          </a:p>
          <a:p>
            <a:pPr marL="174708" indent="-174708">
              <a:buFontTx/>
              <a:buChar char="-"/>
            </a:pPr>
            <a:r>
              <a:rPr lang="en-US" altLang="en-US" dirty="0"/>
              <a:t>Jan 30, 1968:  Tet Offensive – NV/Viet Cong offensive on SVN bases/villages</a:t>
            </a:r>
          </a:p>
          <a:p>
            <a:pPr marL="640594" lvl="1" indent="-174708">
              <a:buFontTx/>
              <a:buChar char="-"/>
            </a:pPr>
            <a:r>
              <a:rPr lang="en-US" altLang="en-US" dirty="0"/>
              <a:t>NVN suffered 60% casualties – US sees Tet as sign of North’s desperation</a:t>
            </a:r>
          </a:p>
          <a:p>
            <a:pPr marL="640594" lvl="1" indent="-174708">
              <a:buFontTx/>
              <a:buChar char="-"/>
            </a:pPr>
            <a:r>
              <a:rPr lang="en-US" altLang="en-US" dirty="0"/>
              <a:t>~485,000 US troops/20,000 killed</a:t>
            </a:r>
          </a:p>
          <a:p>
            <a:pPr marL="174708" indent="-174708">
              <a:buFontTx/>
              <a:buChar char="-"/>
            </a:pPr>
            <a:r>
              <a:rPr lang="en-US" altLang="en-US" dirty="0"/>
              <a:t>Mar 16, 1968:  My Lai Massacre – 400 unarmed civ killed by US troops, cover-up, Lt </a:t>
            </a:r>
            <a:r>
              <a:rPr lang="en-US" altLang="en-US" dirty="0" err="1"/>
              <a:t>Calley</a:t>
            </a:r>
            <a:r>
              <a:rPr lang="en-US" altLang="en-US" dirty="0"/>
              <a:t> jailed</a:t>
            </a:r>
          </a:p>
          <a:p>
            <a:pPr marL="174708" indent="-174708">
              <a:buFontTx/>
              <a:buChar char="-"/>
            </a:pPr>
            <a:r>
              <a:rPr lang="en-US" altLang="en-US" dirty="0"/>
              <a:t>Jan 27, 1973: Agreement on ending war &amp; restoring peace in Vietnam: US to withdraw w/in 60 days</a:t>
            </a:r>
          </a:p>
          <a:p>
            <a:pPr marL="174708" indent="-174708">
              <a:buFontTx/>
              <a:buChar char="-"/>
            </a:pPr>
            <a:r>
              <a:rPr lang="en-US" altLang="en-US" dirty="0"/>
              <a:t>Mar 29, 1973: Last US military unit leaves Vietnam -- &gt; 58,000 US troops killed</a:t>
            </a:r>
          </a:p>
          <a:p>
            <a:pPr marL="174708" indent="-174708">
              <a:buFontTx/>
              <a:buChar char="-"/>
            </a:pPr>
            <a:r>
              <a:rPr lang="en-US" altLang="en-US" dirty="0"/>
              <a:t>Apr 29, 1975: evacuation of Saigon (7000 US/SVN personnel flown to safety)</a:t>
            </a:r>
          </a:p>
          <a:p>
            <a:pPr marL="174708" indent="-174708">
              <a:buFontTx/>
              <a:buChar char="-"/>
            </a:pPr>
            <a:r>
              <a:rPr lang="en-US" altLang="en-US" dirty="0"/>
              <a:t>Apr 30, 1975: NVN troops enter Saigon; SVN gov’t surrenders unconditionally</a:t>
            </a:r>
          </a:p>
          <a:p>
            <a:pPr marL="640594" lvl="1" indent="-174708">
              <a:buFontTx/>
              <a:buChar char="-"/>
            </a:pPr>
            <a:endParaRPr lang="en-US" altLang="en-US" dirty="0"/>
          </a:p>
          <a:p>
            <a:pPr marL="640594" lvl="1" indent="-174708">
              <a:buFontTx/>
              <a:buChar char="-"/>
            </a:pPr>
            <a:endParaRPr lang="en-US" altLang="en-US" dirty="0"/>
          </a:p>
        </p:txBody>
      </p:sp>
    </p:spTree>
    <p:extLst>
      <p:ext uri="{BB962C8B-B14F-4D97-AF65-F5344CB8AC3E}">
        <p14:creationId xmlns:p14="http://schemas.microsoft.com/office/powerpoint/2010/main" val="2725115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to show Block 50 F-16 with dual carriage HTS and ATP.  SEAD loadout of 2x AGM-88</a:t>
            </a:r>
          </a:p>
        </p:txBody>
      </p:sp>
      <p:sp>
        <p:nvSpPr>
          <p:cNvPr id="4" name="Slide Number Placeholder 3"/>
          <p:cNvSpPr>
            <a:spLocks noGrp="1"/>
          </p:cNvSpPr>
          <p:nvPr>
            <p:ph type="sldNum" sz="quarter" idx="5"/>
          </p:nvPr>
        </p:nvSpPr>
        <p:spPr/>
        <p:txBody>
          <a:bodyPr/>
          <a:lstStyle/>
          <a:p>
            <a:fld id="{D0F39AA4-49EE-4339-A8F6-B3ED24E722E0}" type="slidenum">
              <a:rPr lang="en-US" smtClean="0"/>
              <a:t>30</a:t>
            </a:fld>
            <a:endParaRPr lang="en-US"/>
          </a:p>
        </p:txBody>
      </p:sp>
    </p:spTree>
    <p:extLst>
      <p:ext uri="{BB962C8B-B14F-4D97-AF65-F5344CB8AC3E}">
        <p14:creationId xmlns:p14="http://schemas.microsoft.com/office/powerpoint/2010/main" val="605923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HTS for single-ship geolocation</a:t>
            </a:r>
          </a:p>
          <a:p>
            <a:r>
              <a:rPr lang="en-US" dirty="0"/>
              <a:t>ATP to help visual search or VID</a:t>
            </a:r>
          </a:p>
          <a:p>
            <a:r>
              <a:rPr lang="en-US" dirty="0"/>
              <a:t>LINK-16 adds multi-ship geolocation and data sharing</a:t>
            </a:r>
          </a:p>
          <a:p>
            <a:r>
              <a:rPr lang="en-US" dirty="0"/>
              <a:t>JHMCS and NVG allow pilots to see threat and cue systems to visually-</a:t>
            </a:r>
            <a:r>
              <a:rPr lang="en-US" dirty="0" err="1"/>
              <a:t>aquired</a:t>
            </a:r>
            <a:r>
              <a:rPr lang="en-US" dirty="0"/>
              <a:t> threats</a:t>
            </a:r>
          </a:p>
        </p:txBody>
      </p:sp>
      <p:sp>
        <p:nvSpPr>
          <p:cNvPr id="4" name="Slide Number Placeholder 3"/>
          <p:cNvSpPr>
            <a:spLocks noGrp="1"/>
          </p:cNvSpPr>
          <p:nvPr>
            <p:ph type="sldNum" sz="quarter" idx="5"/>
          </p:nvPr>
        </p:nvSpPr>
        <p:spPr/>
        <p:txBody>
          <a:bodyPr/>
          <a:lstStyle/>
          <a:p>
            <a:fld id="{D0F39AA4-49EE-4339-A8F6-B3ED24E722E0}" type="slidenum">
              <a:rPr lang="en-US" smtClean="0"/>
              <a:t>31</a:t>
            </a:fld>
            <a:endParaRPr lang="en-US"/>
          </a:p>
        </p:txBody>
      </p:sp>
    </p:spTree>
    <p:extLst>
      <p:ext uri="{BB962C8B-B14F-4D97-AF65-F5344CB8AC3E}">
        <p14:creationId xmlns:p14="http://schemas.microsoft.com/office/powerpoint/2010/main" val="4130640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AGM-88 guides on threat emissions and has limited ability to hit if threat off air.  Getting better with upgrades.</a:t>
            </a:r>
          </a:p>
          <a:p>
            <a:r>
              <a:rPr lang="en-US" dirty="0"/>
              <a:t>GBU-31 great against Strat SAMS and 54 or 39 better against Tactical SAMS or any SAM with better known coordinates</a:t>
            </a:r>
          </a:p>
          <a:p>
            <a:r>
              <a:rPr lang="en-US" dirty="0"/>
              <a:t>MALD for decoy and ECM for self protection</a:t>
            </a:r>
          </a:p>
        </p:txBody>
      </p:sp>
      <p:sp>
        <p:nvSpPr>
          <p:cNvPr id="4" name="Slide Number Placeholder 3"/>
          <p:cNvSpPr>
            <a:spLocks noGrp="1"/>
          </p:cNvSpPr>
          <p:nvPr>
            <p:ph type="sldNum" sz="quarter" idx="5"/>
          </p:nvPr>
        </p:nvSpPr>
        <p:spPr/>
        <p:txBody>
          <a:bodyPr/>
          <a:lstStyle/>
          <a:p>
            <a:fld id="{D0F39AA4-49EE-4339-A8F6-B3ED24E722E0}" type="slidenum">
              <a:rPr lang="en-US" smtClean="0"/>
              <a:t>32</a:t>
            </a:fld>
            <a:endParaRPr lang="en-US"/>
          </a:p>
        </p:txBody>
      </p:sp>
    </p:spTree>
    <p:extLst>
      <p:ext uri="{BB962C8B-B14F-4D97-AF65-F5344CB8AC3E}">
        <p14:creationId xmlns:p14="http://schemas.microsoft.com/office/powerpoint/2010/main" val="3724554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 or Flow Through as described in Vietnam or Desert Storm</a:t>
            </a:r>
          </a:p>
          <a:p>
            <a:r>
              <a:rPr lang="en-US" dirty="0"/>
              <a:t>CRISTAL allowed quicker geolocation and defense in depth</a:t>
            </a:r>
          </a:p>
          <a:p>
            <a:r>
              <a:rPr lang="en-US" dirty="0"/>
              <a:t>MULTI MDS could also work together to sanitize an area if dedicated to DEAD</a:t>
            </a:r>
          </a:p>
        </p:txBody>
      </p:sp>
      <p:sp>
        <p:nvSpPr>
          <p:cNvPr id="4" name="Slide Number Placeholder 3"/>
          <p:cNvSpPr>
            <a:spLocks noGrp="1"/>
          </p:cNvSpPr>
          <p:nvPr>
            <p:ph type="sldNum" sz="quarter" idx="5"/>
          </p:nvPr>
        </p:nvSpPr>
        <p:spPr/>
        <p:txBody>
          <a:bodyPr/>
          <a:lstStyle/>
          <a:p>
            <a:fld id="{D0F39AA4-49EE-4339-A8F6-B3ED24E722E0}" type="slidenum">
              <a:rPr lang="en-US" smtClean="0"/>
              <a:t>33</a:t>
            </a:fld>
            <a:endParaRPr lang="en-US"/>
          </a:p>
        </p:txBody>
      </p:sp>
    </p:spTree>
    <p:extLst>
      <p:ext uri="{BB962C8B-B14F-4D97-AF65-F5344CB8AC3E}">
        <p14:creationId xmlns:p14="http://schemas.microsoft.com/office/powerpoint/2010/main" val="3894257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gen – Vipers</a:t>
            </a:r>
          </a:p>
          <a:p>
            <a:r>
              <a:rPr lang="en-US" dirty="0"/>
              <a:t>4.5</a:t>
            </a:r>
            <a:r>
              <a:rPr lang="en-US" baseline="30000" dirty="0"/>
              <a:t>th</a:t>
            </a:r>
            <a:r>
              <a:rPr lang="en-US" dirty="0"/>
              <a:t> gen – E/F-18G Growlers with ESA and EA/EP pod</a:t>
            </a:r>
          </a:p>
          <a:p>
            <a:r>
              <a:rPr lang="en-US" dirty="0"/>
              <a:t>5</a:t>
            </a:r>
            <a:r>
              <a:rPr lang="en-US" baseline="30000" dirty="0"/>
              <a:t>th</a:t>
            </a:r>
            <a:r>
              <a:rPr lang="en-US" dirty="0"/>
              <a:t> gen – smaller RCS to deny/delay acquisition by SAM </a:t>
            </a:r>
          </a:p>
        </p:txBody>
      </p:sp>
      <p:sp>
        <p:nvSpPr>
          <p:cNvPr id="4" name="Slide Number Placeholder 3"/>
          <p:cNvSpPr>
            <a:spLocks noGrp="1"/>
          </p:cNvSpPr>
          <p:nvPr>
            <p:ph type="sldNum" sz="quarter" idx="5"/>
          </p:nvPr>
        </p:nvSpPr>
        <p:spPr/>
        <p:txBody>
          <a:bodyPr/>
          <a:lstStyle/>
          <a:p>
            <a:fld id="{D0F39AA4-49EE-4339-A8F6-B3ED24E722E0}" type="slidenum">
              <a:rPr lang="en-US" smtClean="0"/>
              <a:t>34</a:t>
            </a:fld>
            <a:endParaRPr lang="en-US"/>
          </a:p>
        </p:txBody>
      </p:sp>
    </p:spTree>
    <p:extLst>
      <p:ext uri="{BB962C8B-B14F-4D97-AF65-F5344CB8AC3E}">
        <p14:creationId xmlns:p14="http://schemas.microsoft.com/office/powerpoint/2010/main" val="3027332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F-35 and multidomain team help defeat the IADS, not just the site shooting you or those you are protecting</a:t>
            </a:r>
          </a:p>
        </p:txBody>
      </p:sp>
      <p:sp>
        <p:nvSpPr>
          <p:cNvPr id="4" name="Slide Number Placeholder 3"/>
          <p:cNvSpPr>
            <a:spLocks noGrp="1"/>
          </p:cNvSpPr>
          <p:nvPr>
            <p:ph type="sldNum" sz="quarter" idx="5"/>
          </p:nvPr>
        </p:nvSpPr>
        <p:spPr/>
        <p:txBody>
          <a:bodyPr/>
          <a:lstStyle/>
          <a:p>
            <a:fld id="{D0F39AA4-49EE-4339-A8F6-B3ED24E722E0}" type="slidenum">
              <a:rPr lang="en-US" smtClean="0"/>
              <a:t>35</a:t>
            </a:fld>
            <a:endParaRPr lang="en-US"/>
          </a:p>
        </p:txBody>
      </p:sp>
    </p:spTree>
    <p:extLst>
      <p:ext uri="{BB962C8B-B14F-4D97-AF65-F5344CB8AC3E}">
        <p14:creationId xmlns:p14="http://schemas.microsoft.com/office/powerpoint/2010/main" val="1348227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3D0E852-C907-8C21-714F-3746850D15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5E356247-A264-45D9-95C0-F789EACEDE08}" type="slidenum">
              <a:rPr lang="en-US" altLang="en-US" sz="1200">
                <a:solidFill>
                  <a:schemeClr val="tx1"/>
                </a:solidFill>
                <a:latin typeface="Times New Roman" panose="02020603050405020304" pitchFamily="18" charset="0"/>
              </a:rPr>
              <a:pPr/>
              <a:t>36</a:t>
            </a:fld>
            <a:endParaRPr lang="en-US" altLang="en-US" sz="1200">
              <a:solidFill>
                <a:schemeClr val="tx1"/>
              </a:solidFill>
              <a:latin typeface="Times New Roman" panose="02020603050405020304" pitchFamily="18" charset="0"/>
            </a:endParaRPr>
          </a:p>
        </p:txBody>
      </p:sp>
      <p:sp>
        <p:nvSpPr>
          <p:cNvPr id="12291" name="Rectangle 2">
            <a:extLst>
              <a:ext uri="{FF2B5EF4-FFF2-40B4-BE49-F238E27FC236}">
                <a16:creationId xmlns:a16="http://schemas.microsoft.com/office/drawing/2014/main" id="{754AAE41-252F-3B5D-A002-9D1EB45FBAE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2B0A8F5-E452-8085-3672-5525DE4776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The First In, Last Out mindset coupled with being the expert on how to Avoid, Suppress, or Destroy threats to the strike package.  Knowing your systems and more about the enemy’s IADS than they know.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DB474FC8-5164-7802-9629-5E12CE0FA9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4DAB39C5-1DCC-4585-92CF-5FB440E94FA2}" type="slidenum">
              <a:rPr lang="en-US" altLang="en-US" sz="1200">
                <a:solidFill>
                  <a:schemeClr val="tx1"/>
                </a:solidFill>
                <a:latin typeface="Times New Roman" panose="02020603050405020304" pitchFamily="18" charset="0"/>
              </a:rPr>
              <a:pPr/>
              <a:t>4</a:t>
            </a:fld>
            <a:endParaRPr lang="en-US" altLang="en-US" sz="1200">
              <a:solidFill>
                <a:schemeClr val="tx1"/>
              </a:solidFill>
              <a:latin typeface="Times New Roman" panose="02020603050405020304" pitchFamily="18" charset="0"/>
            </a:endParaRPr>
          </a:p>
        </p:txBody>
      </p:sp>
      <p:sp>
        <p:nvSpPr>
          <p:cNvPr id="18435" name="Rectangle 2">
            <a:extLst>
              <a:ext uri="{FF2B5EF4-FFF2-40B4-BE49-F238E27FC236}">
                <a16:creationId xmlns:a16="http://schemas.microsoft.com/office/drawing/2014/main" id="{FBC953E4-D404-FABA-2137-BEF11E6E34E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5DB85ED-5152-3C6B-3F2A-8E6BCABB71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FAN SONG Target Tracking Radar</a:t>
            </a:r>
          </a:p>
          <a:p>
            <a:r>
              <a:rPr lang="en-US" altLang="en-US" dirty="0" err="1"/>
              <a:t>Guidline</a:t>
            </a:r>
            <a:r>
              <a:rPr lang="en-US" altLang="en-US" dirty="0"/>
              <a:t> Missile</a:t>
            </a:r>
          </a:p>
          <a:p>
            <a:r>
              <a:rPr lang="en-US" altLang="en-US" dirty="0"/>
              <a:t>IADS: Integrated Air Defense System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5</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Suppression/destruction of enemy air defenses (SEAD/DEAD) to protect friendly aircraft, enabling them to execute their respective missions (primarily strike)</a:t>
            </a:r>
          </a:p>
        </p:txBody>
      </p:sp>
    </p:spTree>
    <p:extLst>
      <p:ext uri="{BB962C8B-B14F-4D97-AF65-F5344CB8AC3E}">
        <p14:creationId xmlns:p14="http://schemas.microsoft.com/office/powerpoint/2010/main" val="247103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E8A7E99-8480-B95D-E524-2180B5F38E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5BE9D6A4-B97E-4926-8DC2-E8CBDA6C3774}" type="slidenum">
              <a:rPr lang="en-US" altLang="en-US" sz="1200">
                <a:solidFill>
                  <a:schemeClr val="tx1"/>
                </a:solidFill>
                <a:latin typeface="Times New Roman" panose="02020603050405020304" pitchFamily="18" charset="0"/>
              </a:rPr>
              <a:pPr/>
              <a:t>6</a:t>
            </a:fld>
            <a:endParaRPr lang="en-US" altLang="en-US" sz="1200">
              <a:solidFill>
                <a:schemeClr val="tx1"/>
              </a:solidFill>
              <a:latin typeface="Times New Roman" panose="02020603050405020304" pitchFamily="18" charset="0"/>
            </a:endParaRPr>
          </a:p>
        </p:txBody>
      </p:sp>
      <p:sp>
        <p:nvSpPr>
          <p:cNvPr id="25603" name="Rectangle 2">
            <a:extLst>
              <a:ext uri="{FF2B5EF4-FFF2-40B4-BE49-F238E27FC236}">
                <a16:creationId xmlns:a16="http://schemas.microsoft.com/office/drawing/2014/main" id="{EFC3E277-6FB8-1111-E189-B2F15D1D1AB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236DD75B-602D-8962-A37E-7C28CA6AAD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Speed mis-match:  420 knots when the thuds were doing 560+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27552F-2DFF-3E07-01BD-9107873DF5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6A8A8843-DF2C-4F94-A145-67CF6F1EB1F9}" type="slidenum">
              <a:rPr lang="en-US" altLang="en-US" sz="1200">
                <a:solidFill>
                  <a:schemeClr val="tx1"/>
                </a:solidFill>
                <a:latin typeface="Times New Roman" panose="02020603050405020304" pitchFamily="18" charset="0"/>
              </a:rPr>
              <a:pPr/>
              <a:t>7</a:t>
            </a:fld>
            <a:endParaRPr lang="en-US" altLang="en-US" sz="1200">
              <a:solidFill>
                <a:schemeClr val="tx1"/>
              </a:solidFill>
              <a:latin typeface="Times New Roman" panose="02020603050405020304" pitchFamily="18" charset="0"/>
            </a:endParaRPr>
          </a:p>
        </p:txBody>
      </p:sp>
      <p:sp>
        <p:nvSpPr>
          <p:cNvPr id="27651" name="Rectangle 2">
            <a:extLst>
              <a:ext uri="{FF2B5EF4-FFF2-40B4-BE49-F238E27FC236}">
                <a16:creationId xmlns:a16="http://schemas.microsoft.com/office/drawing/2014/main" id="{AE59ECE3-2FF2-871E-A493-650AA7D2F426}"/>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C094F57-403C-B766-4394-D8D8BF2868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91179" indent="-291179">
              <a:buFontTx/>
              <a:buChar char="-"/>
            </a:pPr>
            <a:r>
              <a:rPr lang="en-US" altLang="en-US" sz="1600" dirty="0"/>
              <a:t>APR-35 was the first off the shelf ATI RADAR HOMING AND WARNING (RHAW) RECEIVER used – direction and signal strength</a:t>
            </a:r>
          </a:p>
          <a:p>
            <a:pPr marL="757066" lvl="1" indent="-291179">
              <a:buFontTx/>
              <a:buChar char="-"/>
            </a:pPr>
            <a:r>
              <a:rPr lang="en-US" altLang="en-US" sz="1600" dirty="0"/>
              <a:t>Origins in CIA U-2 program.</a:t>
            </a:r>
          </a:p>
          <a:p>
            <a:pPr marL="291179" indent="-291179">
              <a:buFontTx/>
              <a:buChar char="-"/>
            </a:pPr>
            <a:r>
              <a:rPr lang="en-US" altLang="en-US" sz="1600" dirty="0"/>
              <a:t>The company, ATI, demonstrated rapid, innovative development to continually improve RHAW processing performance throughout (and after) the conflict</a:t>
            </a:r>
          </a:p>
          <a:p>
            <a:pPr marL="757066" lvl="1" indent="-291179">
              <a:buFontTx/>
              <a:buChar char="-"/>
            </a:pPr>
            <a:r>
              <a:rPr lang="en-US" altLang="en-US" sz="1600" dirty="0"/>
              <a:t>Also, equipped most of USAF/USN aircraft with Radar Warning Receivers in coming years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30E7957-1A1E-8C5A-E4B7-5B597A7FF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243D5F86-398F-4E66-BC2E-3EEFF16509A1}" type="slidenum">
              <a:rPr lang="en-US" altLang="en-US" sz="1200">
                <a:solidFill>
                  <a:schemeClr val="tx1"/>
                </a:solidFill>
                <a:latin typeface="Times New Roman" panose="02020603050405020304" pitchFamily="18" charset="0"/>
              </a:rPr>
              <a:pPr/>
              <a:t>8</a:t>
            </a:fld>
            <a:endParaRPr lang="en-US" altLang="en-US" sz="1200">
              <a:solidFill>
                <a:schemeClr val="tx1"/>
              </a:solidFill>
              <a:latin typeface="Times New Roman" panose="02020603050405020304" pitchFamily="18" charset="0"/>
            </a:endParaRPr>
          </a:p>
        </p:txBody>
      </p:sp>
      <p:sp>
        <p:nvSpPr>
          <p:cNvPr id="10243" name="Rectangle 2">
            <a:extLst>
              <a:ext uri="{FF2B5EF4-FFF2-40B4-BE49-F238E27FC236}">
                <a16:creationId xmlns:a16="http://schemas.microsoft.com/office/drawing/2014/main" id="{5C60ADDA-AEA6-E63C-CA75-1E268D98F78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81AEE394-3E03-C374-8C6C-323E55148D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31774">
              <a:defRPr/>
            </a:pPr>
            <a:r>
              <a:rPr lang="en-US" altLang="en-US" dirty="0"/>
              <a:t>YGBSM, FIRST UTTERED BY JACK DONOVAN UPON HEARING WHAT THE MISSION  ENTAILED…REMEMBER THESE EWOS/BACKSEATERS HAD COME OUT OF B-52’S AND HAD NEVER BEEN INVERTED OR PULLED MORE THAN TWO “G’S”</a:t>
            </a:r>
          </a:p>
          <a:p>
            <a:pPr defTabSz="931774">
              <a:defRPr/>
            </a:pPr>
            <a:endParaRPr lang="en-US" altLang="en-US" dirty="0"/>
          </a:p>
          <a:p>
            <a:pPr defTabSz="931774">
              <a:defRPr/>
            </a:pPr>
            <a:r>
              <a:rPr lang="en-US" altLang="en-US" dirty="0"/>
              <a:t>-- Quickly adopted as the </a:t>
            </a:r>
            <a:r>
              <a:rPr lang="en-US" altLang="en-US" b="1" dirty="0"/>
              <a:t>unofficial motto </a:t>
            </a:r>
            <a:r>
              <a:rPr lang="en-US" altLang="en-US" dirty="0"/>
              <a:t>of the Wild Weasels</a:t>
            </a:r>
          </a:p>
          <a:p>
            <a:pPr defTabSz="931774">
              <a:defRPr/>
            </a:pPr>
            <a:endParaRPr lang="en-US" altLang="en-US" dirty="0"/>
          </a:p>
          <a:p>
            <a:pPr defTabSz="931774">
              <a:defRPr/>
            </a:pPr>
            <a:r>
              <a:rPr lang="en-US" altLang="en-US" dirty="0"/>
              <a:t>-Hurriedly trained (~ 1 month), deployed, arrived @ Korat, Thailand on Thanksgiving day, 1965</a:t>
            </a:r>
          </a:p>
          <a:p>
            <a:pPr defTabSz="931774">
              <a:defRPr/>
            </a:pPr>
            <a:r>
              <a:rPr lang="en-US" altLang="en-US" dirty="0"/>
              <a:t>-Cat/mouse game began, initially in border region between Vietnam &amp; Laos (gather ELINT, build SA)</a:t>
            </a:r>
          </a:p>
          <a:p>
            <a:pPr defTabSz="931774">
              <a:defRPr/>
            </a:pPr>
            <a:endParaRPr lang="en-US" altLang="en-US" dirty="0"/>
          </a:p>
          <a:p>
            <a:endParaRPr lang="en-US" altLang="en-US" dirty="0"/>
          </a:p>
        </p:txBody>
      </p:sp>
    </p:spTree>
    <p:extLst>
      <p:ext uri="{BB962C8B-B14F-4D97-AF65-F5344CB8AC3E}">
        <p14:creationId xmlns:p14="http://schemas.microsoft.com/office/powerpoint/2010/main" val="303158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EDEE78A9-1B29-9B0E-D266-4584C8C564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500">
                <a:solidFill>
                  <a:schemeClr val="tx2"/>
                </a:solidFill>
                <a:latin typeface="Arial" panose="020B0604020202020204" pitchFamily="34" charset="0"/>
              </a:defRPr>
            </a:lvl1pPr>
            <a:lvl2pPr marL="757066" indent="-291179">
              <a:defRPr sz="4500">
                <a:solidFill>
                  <a:schemeClr val="tx2"/>
                </a:solidFill>
                <a:latin typeface="Arial" panose="020B0604020202020204" pitchFamily="34" charset="0"/>
              </a:defRPr>
            </a:lvl2pPr>
            <a:lvl3pPr marL="1164717" indent="-232943">
              <a:defRPr sz="4500">
                <a:solidFill>
                  <a:schemeClr val="tx2"/>
                </a:solidFill>
                <a:latin typeface="Arial" panose="020B0604020202020204" pitchFamily="34" charset="0"/>
              </a:defRPr>
            </a:lvl3pPr>
            <a:lvl4pPr marL="1630604" indent="-232943">
              <a:defRPr sz="4500">
                <a:solidFill>
                  <a:schemeClr val="tx2"/>
                </a:solidFill>
                <a:latin typeface="Arial" panose="020B0604020202020204" pitchFamily="34" charset="0"/>
              </a:defRPr>
            </a:lvl4pPr>
            <a:lvl5pPr marL="2096491" indent="-232943">
              <a:defRPr sz="4500">
                <a:solidFill>
                  <a:schemeClr val="tx2"/>
                </a:solidFill>
                <a:latin typeface="Arial" panose="020B0604020202020204" pitchFamily="34" charset="0"/>
              </a:defRPr>
            </a:lvl5pPr>
            <a:lvl6pPr marL="2562377" indent="-232943" eaLnBrk="0" fontAlgn="base" hangingPunct="0">
              <a:spcBef>
                <a:spcPct val="0"/>
              </a:spcBef>
              <a:spcAft>
                <a:spcPct val="0"/>
              </a:spcAft>
              <a:defRPr sz="4500">
                <a:solidFill>
                  <a:schemeClr val="tx2"/>
                </a:solidFill>
                <a:latin typeface="Arial" panose="020B0604020202020204" pitchFamily="34" charset="0"/>
              </a:defRPr>
            </a:lvl6pPr>
            <a:lvl7pPr marL="3028264" indent="-232943" eaLnBrk="0" fontAlgn="base" hangingPunct="0">
              <a:spcBef>
                <a:spcPct val="0"/>
              </a:spcBef>
              <a:spcAft>
                <a:spcPct val="0"/>
              </a:spcAft>
              <a:defRPr sz="4500">
                <a:solidFill>
                  <a:schemeClr val="tx2"/>
                </a:solidFill>
                <a:latin typeface="Arial" panose="020B0604020202020204" pitchFamily="34" charset="0"/>
              </a:defRPr>
            </a:lvl7pPr>
            <a:lvl8pPr marL="3494151" indent="-232943" eaLnBrk="0" fontAlgn="base" hangingPunct="0">
              <a:spcBef>
                <a:spcPct val="0"/>
              </a:spcBef>
              <a:spcAft>
                <a:spcPct val="0"/>
              </a:spcAft>
              <a:defRPr sz="4500">
                <a:solidFill>
                  <a:schemeClr val="tx2"/>
                </a:solidFill>
                <a:latin typeface="Arial" panose="020B0604020202020204" pitchFamily="34" charset="0"/>
              </a:defRPr>
            </a:lvl8pPr>
            <a:lvl9pPr marL="3960038" indent="-232943" eaLnBrk="0" fontAlgn="base" hangingPunct="0">
              <a:spcBef>
                <a:spcPct val="0"/>
              </a:spcBef>
              <a:spcAft>
                <a:spcPct val="0"/>
              </a:spcAft>
              <a:defRPr sz="4500">
                <a:solidFill>
                  <a:schemeClr val="tx2"/>
                </a:solidFill>
                <a:latin typeface="Arial" panose="020B0604020202020204" pitchFamily="34" charset="0"/>
              </a:defRPr>
            </a:lvl9pPr>
          </a:lstStyle>
          <a:p>
            <a:fld id="{811C58A2-797B-46B0-9FFC-0A0131687C1C}" type="slidenum">
              <a:rPr lang="en-US" altLang="en-US" sz="1200">
                <a:solidFill>
                  <a:schemeClr val="tx1"/>
                </a:solidFill>
                <a:latin typeface="Times New Roman" panose="02020603050405020304" pitchFamily="18" charset="0"/>
              </a:rPr>
              <a:pPr/>
              <a:t>9</a:t>
            </a:fld>
            <a:endParaRPr lang="en-US" altLang="en-US" sz="1200">
              <a:solidFill>
                <a:schemeClr val="tx1"/>
              </a:solidFill>
              <a:latin typeface="Times New Roman" panose="02020603050405020304" pitchFamily="18" charset="0"/>
            </a:endParaRPr>
          </a:p>
        </p:txBody>
      </p:sp>
      <p:sp>
        <p:nvSpPr>
          <p:cNvPr id="29699" name="Rectangle 2">
            <a:extLst>
              <a:ext uri="{FF2B5EF4-FFF2-40B4-BE49-F238E27FC236}">
                <a16:creationId xmlns:a16="http://schemas.microsoft.com/office/drawing/2014/main" id="{0E0E9757-6116-E0EA-6DF0-2A5F480E7693}"/>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FCA2B6F-8B56-598D-4B1D-970BE827AD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Here are the first Wild Weasels….. </a:t>
            </a:r>
          </a:p>
          <a:p>
            <a:r>
              <a:rPr lang="en-US" altLang="en-US" dirty="0"/>
              <a:t>- Under the must treacherous conditions, they laid the foundation for what would become an ongoing requirement for all future offensive air operations</a:t>
            </a:r>
          </a:p>
          <a:p>
            <a:pPr marL="174708" indent="-174708">
              <a:buFontTx/>
              <a:buChar char="-"/>
            </a:pPr>
            <a:r>
              <a:rPr lang="en-US" altLang="en-US" dirty="0"/>
              <a:t>These warriors took what they were given and devised tactics to locate N Vietnamese SAMs using different methods…</a:t>
            </a:r>
          </a:p>
          <a:p>
            <a:pPr marL="640594" lvl="1" indent="-174708">
              <a:buFontTx/>
              <a:buChar char="-"/>
            </a:pPr>
            <a:r>
              <a:rPr lang="en-US" altLang="en-US" dirty="0"/>
              <a:t>Direction finding/triangulation; </a:t>
            </a:r>
          </a:p>
          <a:p>
            <a:pPr marL="640594" lvl="1" indent="-174708">
              <a:buFontTx/>
              <a:buChar char="-"/>
            </a:pPr>
            <a:r>
              <a:rPr lang="en-US" altLang="en-US" dirty="0"/>
              <a:t>Get a SAM to launch on them &amp; follow the smoke trail back   </a:t>
            </a:r>
          </a:p>
          <a:p>
            <a:pPr marL="174708" indent="-174708">
              <a:buFontTx/>
              <a:buChar char="-"/>
            </a:pPr>
            <a:r>
              <a:rPr lang="en-US" altLang="en-US" dirty="0"/>
              <a:t>…and then attack them directly using bombs/rockets/guns, or have F-105s attack the site </a:t>
            </a:r>
          </a:p>
          <a:p>
            <a:pPr marL="174708" indent="-174708">
              <a:buFontTx/>
              <a:buChar char="-"/>
            </a:pPr>
            <a:r>
              <a:rPr lang="en-US" altLang="en-US" dirty="0"/>
              <a:t>If the site was launching on Weasels, it wasn’t engaging strikers </a:t>
            </a:r>
          </a:p>
          <a:p>
            <a:pPr marL="174708" indent="-174708">
              <a:buFontTx/>
              <a:buChar char="-"/>
            </a:pPr>
            <a:r>
              <a:rPr lang="en-US" altLang="en-US" dirty="0"/>
              <a:t>Fear of being located based on their emissions drove hesitancy for SAM operators…again, protecting strikers.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DBFC-FE7B-4291-96F8-BBC9E1989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65BA16-8D1F-0F24-22FC-1C426176B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68B177-B19A-61CA-13F2-13F5A363682B}"/>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12734564-1B78-6783-62FC-27FBF3BC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C7DF7-2EA7-3757-CD9C-CBFB6E18780F}"/>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406220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2E-419A-AA18-1B23-AE025117DE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BFD40-1802-4BC2-CFE2-93AB66774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75FD8-CFE4-9BDF-600E-FC3B90CADD04}"/>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103084A7-0530-70D0-8C36-58A60C1A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97757-B3FB-3371-5A21-A55D8D8F18FE}"/>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173764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5ADFB-A0B8-3ABC-0910-D48513485A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78E7A-567D-2E5A-CE9E-4DE58CAD71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3126D-53A1-15AD-8EFF-19873C55849D}"/>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701D3FE5-C1B3-957E-0A09-0D815D884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D993F-A06D-6BFE-C064-5FAEBBCD5124}"/>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189102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0168" y="609600"/>
            <a:ext cx="10773833" cy="1143000"/>
          </a:xfrm>
        </p:spPr>
        <p:txBody>
          <a:bodyPr/>
          <a:lstStyle/>
          <a:p>
            <a:r>
              <a:rPr lang="en-US"/>
              <a:t>Click to edit Master title style</a:t>
            </a:r>
          </a:p>
        </p:txBody>
      </p:sp>
      <p:sp>
        <p:nvSpPr>
          <p:cNvPr id="3" name="Text Placeholder 2"/>
          <p:cNvSpPr>
            <a:spLocks noGrp="1"/>
          </p:cNvSpPr>
          <p:nvPr>
            <p:ph type="body" sz="half" idx="1"/>
          </p:nvPr>
        </p:nvSpPr>
        <p:spPr>
          <a:xfrm>
            <a:off x="91016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3367" y="1981200"/>
            <a:ext cx="5080000" cy="4114800"/>
          </a:xfrm>
        </p:spPr>
        <p:txBody>
          <a:bodyPr/>
          <a:lstStyle/>
          <a:p>
            <a:pPr lvl="0"/>
            <a:r>
              <a:rPr lang="en-US" noProof="0"/>
              <a:t>Click icon to add online image</a:t>
            </a:r>
          </a:p>
        </p:txBody>
      </p:sp>
      <p:sp>
        <p:nvSpPr>
          <p:cNvPr id="5" name="Rectangle 7">
            <a:extLst>
              <a:ext uri="{FF2B5EF4-FFF2-40B4-BE49-F238E27FC236}">
                <a16:creationId xmlns:a16="http://schemas.microsoft.com/office/drawing/2014/main" id="{0CF5341E-09C6-11AA-6731-07808237397A}"/>
              </a:ext>
            </a:extLst>
          </p:cNvPr>
          <p:cNvSpPr>
            <a:spLocks noGrp="1" noChangeArrowheads="1"/>
          </p:cNvSpPr>
          <p:nvPr>
            <p:ph type="dt" sz="half" idx="10"/>
          </p:nvPr>
        </p:nvSpPr>
        <p:spPr>
          <a:ln/>
        </p:spPr>
        <p:txBody>
          <a:bodyPr/>
          <a:lstStyle>
            <a:lvl1pPr>
              <a:defRPr/>
            </a:lvl1pPr>
          </a:lstStyle>
          <a:p>
            <a:pPr>
              <a:defRPr/>
            </a:pPr>
            <a:fld id="{984E7832-FE89-4CE1-8DAD-C88A7A5D88CF}" type="datetime1">
              <a:rPr lang="en-US" altLang="en-US"/>
              <a:pPr>
                <a:defRPr/>
              </a:pPr>
              <a:t>2/27/2023</a:t>
            </a:fld>
            <a:endParaRPr lang="en-US" altLang="en-US"/>
          </a:p>
        </p:txBody>
      </p:sp>
      <p:sp>
        <p:nvSpPr>
          <p:cNvPr id="6" name="Rectangle 8">
            <a:extLst>
              <a:ext uri="{FF2B5EF4-FFF2-40B4-BE49-F238E27FC236}">
                <a16:creationId xmlns:a16="http://schemas.microsoft.com/office/drawing/2014/main" id="{59169ACB-2A52-AA51-BF5F-7B394841C8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2E1557BF-74A6-AED9-CE58-688C2F61E289}"/>
              </a:ext>
            </a:extLst>
          </p:cNvPr>
          <p:cNvSpPr>
            <a:spLocks noGrp="1" noChangeArrowheads="1"/>
          </p:cNvSpPr>
          <p:nvPr>
            <p:ph type="sldNum" sz="quarter" idx="12"/>
          </p:nvPr>
        </p:nvSpPr>
        <p:spPr>
          <a:ln/>
        </p:spPr>
        <p:txBody>
          <a:bodyPr/>
          <a:lstStyle>
            <a:lvl2pPr lvl="1">
              <a:defRPr/>
            </a:lvl2pPr>
          </a:lstStyle>
          <a:p>
            <a:pPr lvl="1">
              <a:defRPr/>
            </a:pPr>
            <a:fld id="{B29859D4-CDFC-4F17-BFE0-7E0C5478843E}" type="slidenum">
              <a:rPr lang="en-US" altLang="en-US"/>
              <a:pPr lvl="1">
                <a:defRPr/>
              </a:pPr>
              <a:t>‹#›</a:t>
            </a:fld>
            <a:endParaRPr lang="en-US" altLang="en-US">
              <a:latin typeface="+mn-lt"/>
            </a:endParaRPr>
          </a:p>
        </p:txBody>
      </p:sp>
    </p:spTree>
    <p:extLst>
      <p:ext uri="{BB962C8B-B14F-4D97-AF65-F5344CB8AC3E}">
        <p14:creationId xmlns:p14="http://schemas.microsoft.com/office/powerpoint/2010/main" val="2409514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0168" y="609600"/>
            <a:ext cx="10773833" cy="1143000"/>
          </a:xfrm>
        </p:spPr>
        <p:txBody>
          <a:bodyPr/>
          <a:lstStyle/>
          <a:p>
            <a:r>
              <a:rPr lang="en-US"/>
              <a:t>Click to edit Master title style</a:t>
            </a:r>
          </a:p>
        </p:txBody>
      </p:sp>
      <p:sp>
        <p:nvSpPr>
          <p:cNvPr id="3" name="Text Placeholder 2"/>
          <p:cNvSpPr>
            <a:spLocks noGrp="1"/>
          </p:cNvSpPr>
          <p:nvPr>
            <p:ph type="body" sz="half" idx="1"/>
          </p:nvPr>
        </p:nvSpPr>
        <p:spPr>
          <a:xfrm>
            <a:off x="91016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9D5A3A4D-2646-5AE5-A36C-CA3539AC884D}"/>
              </a:ext>
            </a:extLst>
          </p:cNvPr>
          <p:cNvSpPr>
            <a:spLocks noGrp="1" noChangeArrowheads="1"/>
          </p:cNvSpPr>
          <p:nvPr>
            <p:ph type="dt" sz="half" idx="10"/>
          </p:nvPr>
        </p:nvSpPr>
        <p:spPr>
          <a:ln/>
        </p:spPr>
        <p:txBody>
          <a:bodyPr/>
          <a:lstStyle>
            <a:lvl1pPr>
              <a:defRPr/>
            </a:lvl1pPr>
          </a:lstStyle>
          <a:p>
            <a:pPr>
              <a:defRPr/>
            </a:pPr>
            <a:fld id="{7D7930F6-1A80-4406-99CE-1F3948AB2305}" type="datetime1">
              <a:rPr lang="en-US" altLang="en-US"/>
              <a:pPr>
                <a:defRPr/>
              </a:pPr>
              <a:t>2/27/2023</a:t>
            </a:fld>
            <a:endParaRPr lang="en-US" altLang="en-US"/>
          </a:p>
        </p:txBody>
      </p:sp>
      <p:sp>
        <p:nvSpPr>
          <p:cNvPr id="6" name="Rectangle 8">
            <a:extLst>
              <a:ext uri="{FF2B5EF4-FFF2-40B4-BE49-F238E27FC236}">
                <a16:creationId xmlns:a16="http://schemas.microsoft.com/office/drawing/2014/main" id="{AEECDA2F-46AD-7C51-987B-1D820E017E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7934215-208E-FF78-4697-E38A45468C4E}"/>
              </a:ext>
            </a:extLst>
          </p:cNvPr>
          <p:cNvSpPr>
            <a:spLocks noGrp="1" noChangeArrowheads="1"/>
          </p:cNvSpPr>
          <p:nvPr>
            <p:ph type="sldNum" sz="quarter" idx="12"/>
          </p:nvPr>
        </p:nvSpPr>
        <p:spPr>
          <a:ln/>
        </p:spPr>
        <p:txBody>
          <a:bodyPr/>
          <a:lstStyle>
            <a:lvl2pPr lvl="1">
              <a:defRPr/>
            </a:lvl2pPr>
          </a:lstStyle>
          <a:p>
            <a:pPr lvl="1">
              <a:defRPr/>
            </a:pPr>
            <a:fld id="{47B3AA6C-D54E-48A6-9698-C535D1A5FAA1}" type="slidenum">
              <a:rPr lang="en-US" altLang="en-US"/>
              <a:pPr lvl="1">
                <a:defRPr/>
              </a:pPr>
              <a:t>‹#›</a:t>
            </a:fld>
            <a:endParaRPr lang="en-US" altLang="en-US">
              <a:latin typeface="+mn-lt"/>
            </a:endParaRPr>
          </a:p>
        </p:txBody>
      </p:sp>
    </p:spTree>
    <p:extLst>
      <p:ext uri="{BB962C8B-B14F-4D97-AF65-F5344CB8AC3E}">
        <p14:creationId xmlns:p14="http://schemas.microsoft.com/office/powerpoint/2010/main" val="197440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C8E2-6B90-6495-41F2-96FB42981F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5EE13F-E02B-1675-20DC-44B2118B3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33DBF-9EDC-C964-D09D-0CC22722305E}"/>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7A61224B-8498-2299-D7C0-64A4AE6EC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C1372-801F-5B98-1260-004EB08AA74C}"/>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40314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1B69-D518-7D49-FD6D-EDCF297285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7AFFC4-8E09-A692-D02C-007D70277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40B0F-A2D0-2A52-A91C-0CC3E23799BF}"/>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DC98C5BF-F6E2-6906-A376-41CBE07B7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D0A26-725C-8A08-7428-5CD33C0C2D57}"/>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486155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D9E7-BB51-D44F-9E7A-E78C814F3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DA300-46B2-634C-80D3-DCADD00EE8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14BCAD-3B54-43BD-40D0-6A6F1478F4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737DFC-5913-C9BB-58BE-5DC83A0E0A08}"/>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6" name="Footer Placeholder 5">
            <a:extLst>
              <a:ext uri="{FF2B5EF4-FFF2-40B4-BE49-F238E27FC236}">
                <a16:creationId xmlns:a16="http://schemas.microsoft.com/office/drawing/2014/main" id="{76FCECD0-B384-5672-2560-F7E9A75D9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16F2F2-C2CA-BFF2-279E-520D704ACAD4}"/>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83173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3B45-3BDC-D8A0-C674-7D0B9EDD61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97818B-01EB-0667-3198-734801984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56D266-3D68-01B6-72A6-203CC624DF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EE41D0-D29C-AF92-29E9-BB77BB89C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954DF-BEB6-65D0-22A5-0C791C5877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7E459-D636-F17E-2E56-AED09E22FBD6}"/>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8" name="Footer Placeholder 7">
            <a:extLst>
              <a:ext uri="{FF2B5EF4-FFF2-40B4-BE49-F238E27FC236}">
                <a16:creationId xmlns:a16="http://schemas.microsoft.com/office/drawing/2014/main" id="{576E0134-8DFB-F94E-3B58-74F898E20A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B73EBB-FE30-6111-5E18-BFC3D009F341}"/>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69672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2B5B-CEFF-0CA7-FE0A-8F4F4EBCB3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47CF7-FA48-3F44-2098-249435FD3CCF}"/>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4" name="Footer Placeholder 3">
            <a:extLst>
              <a:ext uri="{FF2B5EF4-FFF2-40B4-BE49-F238E27FC236}">
                <a16:creationId xmlns:a16="http://schemas.microsoft.com/office/drawing/2014/main" id="{D2139FE0-AB58-7BD2-4608-18A1FDCDB1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527572-E33D-367B-EDAB-E21FAA58B30D}"/>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84032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0E819-9EFB-9F79-5727-6DFE68E5A818}"/>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3" name="Footer Placeholder 2">
            <a:extLst>
              <a:ext uri="{FF2B5EF4-FFF2-40B4-BE49-F238E27FC236}">
                <a16:creationId xmlns:a16="http://schemas.microsoft.com/office/drawing/2014/main" id="{238E8C3C-77FD-93C4-E265-C41C074151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94E2D1-1C8D-0239-42DE-0625FCDAE52C}"/>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10646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78BC-3815-54E2-1739-CE7511C6F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D8DCC-BB78-D1C1-31E1-27E2090C5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BAAF9C-E6E0-3445-2C4A-A6C339327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2D4D8-31EE-950B-A0DE-1A21C8A45952}"/>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6" name="Footer Placeholder 5">
            <a:extLst>
              <a:ext uri="{FF2B5EF4-FFF2-40B4-BE49-F238E27FC236}">
                <a16:creationId xmlns:a16="http://schemas.microsoft.com/office/drawing/2014/main" id="{57A117E2-5572-6476-F6E6-3A33C1EA7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61690-7467-8325-637F-4221CD5D124C}"/>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79441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2116F-2DDB-7614-1214-B43F615AC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47C027-5E98-0174-D384-1AC3C50D2A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817569E-C3DF-1546-2F41-4E867132A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3EB12-FDFA-BD8A-11FB-EA5AA8A4BDA3}"/>
              </a:ext>
            </a:extLst>
          </p:cNvPr>
          <p:cNvSpPr>
            <a:spLocks noGrp="1"/>
          </p:cNvSpPr>
          <p:nvPr>
            <p:ph type="dt" sz="half" idx="10"/>
          </p:nvPr>
        </p:nvSpPr>
        <p:spPr/>
        <p:txBody>
          <a:bodyPr/>
          <a:lstStyle/>
          <a:p>
            <a:fld id="{9EF14970-D69D-4003-9405-0CB47F138A1A}" type="datetimeFigureOut">
              <a:rPr lang="en-US" smtClean="0"/>
              <a:t>2/27/2023</a:t>
            </a:fld>
            <a:endParaRPr lang="en-US"/>
          </a:p>
        </p:txBody>
      </p:sp>
      <p:sp>
        <p:nvSpPr>
          <p:cNvPr id="6" name="Footer Placeholder 5">
            <a:extLst>
              <a:ext uri="{FF2B5EF4-FFF2-40B4-BE49-F238E27FC236}">
                <a16:creationId xmlns:a16="http://schemas.microsoft.com/office/drawing/2014/main" id="{CD9C48F3-5AB5-641C-02F6-4D63DE3C0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1ABB2-49D4-E4D4-A6B0-7F8A28E47CA2}"/>
              </a:ext>
            </a:extLst>
          </p:cNvPr>
          <p:cNvSpPr>
            <a:spLocks noGrp="1"/>
          </p:cNvSpPr>
          <p:nvPr>
            <p:ph type="sldNum" sz="quarter" idx="12"/>
          </p:nvPr>
        </p:nvSpPr>
        <p:spPr/>
        <p:txBody>
          <a:bodyPr/>
          <a:lstStyle/>
          <a:p>
            <a:fld id="{ABE89DB8-1561-46FC-A77B-90F70D1673A9}" type="slidenum">
              <a:rPr lang="en-US" smtClean="0"/>
              <a:t>‹#›</a:t>
            </a:fld>
            <a:endParaRPr lang="en-US"/>
          </a:p>
        </p:txBody>
      </p:sp>
    </p:spTree>
    <p:extLst>
      <p:ext uri="{BB962C8B-B14F-4D97-AF65-F5344CB8AC3E}">
        <p14:creationId xmlns:p14="http://schemas.microsoft.com/office/powerpoint/2010/main" val="273918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rgbClr val="2808B4"/>
            </a:gs>
            <a:gs pos="27000">
              <a:srgbClr val="0000FF"/>
            </a:gs>
            <a:gs pos="66000">
              <a:srgbClr val="000099"/>
            </a:gs>
            <a:gs pos="100000">
              <a:schemeClr val="tx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F1F77-BC4A-0BB8-2688-4E6B43E881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4B4ACA-4C2E-EA78-62CA-1C23879DF7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F467C-530F-A695-699A-0D9E2D1A9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14970-D69D-4003-9405-0CB47F138A1A}" type="datetimeFigureOut">
              <a:rPr lang="en-US" smtClean="0"/>
              <a:t>2/27/2023</a:t>
            </a:fld>
            <a:endParaRPr lang="en-US"/>
          </a:p>
        </p:txBody>
      </p:sp>
      <p:sp>
        <p:nvSpPr>
          <p:cNvPr id="5" name="Footer Placeholder 4">
            <a:extLst>
              <a:ext uri="{FF2B5EF4-FFF2-40B4-BE49-F238E27FC236}">
                <a16:creationId xmlns:a16="http://schemas.microsoft.com/office/drawing/2014/main" id="{E8CC3D25-C892-8319-AF64-53D62C32E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2DFDBE-631F-9607-A56C-AE701DE2F6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89DB8-1561-46FC-A77B-90F70D1673A9}" type="slidenum">
              <a:rPr lang="en-US" smtClean="0"/>
              <a:t>‹#›</a:t>
            </a:fld>
            <a:endParaRPr lang="en-US"/>
          </a:p>
        </p:txBody>
      </p:sp>
    </p:spTree>
    <p:extLst>
      <p:ext uri="{BB962C8B-B14F-4D97-AF65-F5344CB8AC3E}">
        <p14:creationId xmlns:p14="http://schemas.microsoft.com/office/powerpoint/2010/main" val="295978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e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4.png"/><Relationship Id="rId7"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jpe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7.wdp"/><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3.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4251B134-DC6A-513D-FC8E-F7E16A7F2582}"/>
              </a:ext>
            </a:extLst>
          </p:cNvPr>
          <p:cNvSpPr>
            <a:spLocks noGrp="1" noChangeArrowheads="1"/>
          </p:cNvSpPr>
          <p:nvPr>
            <p:ph type="ctrTitle"/>
          </p:nvPr>
        </p:nvSpPr>
        <p:spPr>
          <a:xfrm>
            <a:off x="1929911" y="136525"/>
            <a:ext cx="8327537" cy="2016368"/>
          </a:xfrm>
        </p:spPr>
        <p:txBody>
          <a:bodyPr>
            <a:normAutofit fontScale="90000"/>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First In, Last out:</a:t>
            </a:r>
            <a:br>
              <a:rPr lang="en-US" altLang="en-US" dirty="0">
                <a:solidFill>
                  <a:srgbClr val="FFFF66"/>
                </a:solidFill>
                <a:latin typeface="Arial" panose="020B0604020202020204" pitchFamily="34" charset="0"/>
                <a:cs typeface="Arial" panose="020B0604020202020204" pitchFamily="34" charset="0"/>
              </a:rPr>
            </a:br>
            <a:r>
              <a:rPr lang="en-US" altLang="en-US" dirty="0">
                <a:solidFill>
                  <a:srgbClr val="FFFF66"/>
                </a:solidFill>
                <a:latin typeface="Arial" panose="020B0604020202020204" pitchFamily="34" charset="0"/>
                <a:cs typeface="Arial" panose="020B0604020202020204" pitchFamily="34" charset="0"/>
              </a:rPr>
              <a:t> Story of the Wild Weasels</a:t>
            </a:r>
          </a:p>
        </p:txBody>
      </p:sp>
      <p:sp>
        <p:nvSpPr>
          <p:cNvPr id="4101" name="Rectangle 5">
            <a:extLst>
              <a:ext uri="{FF2B5EF4-FFF2-40B4-BE49-F238E27FC236}">
                <a16:creationId xmlns:a16="http://schemas.microsoft.com/office/drawing/2014/main" id="{1D9EB26D-4C09-067F-3416-02D0209F9C0A}"/>
              </a:ext>
            </a:extLst>
          </p:cNvPr>
          <p:cNvSpPr>
            <a:spLocks noGrp="1" noChangeArrowheads="1"/>
          </p:cNvSpPr>
          <p:nvPr>
            <p:ph type="subTitle" idx="1"/>
          </p:nvPr>
        </p:nvSpPr>
        <p:spPr>
          <a:xfrm>
            <a:off x="1683604" y="5211518"/>
            <a:ext cx="8820150" cy="1038225"/>
          </a:xfrm>
        </p:spPr>
        <p:txBody>
          <a:bodyPr>
            <a:normAutofit/>
          </a:bodyPr>
          <a:lstStyle/>
          <a:p>
            <a:pPr eaLnBrk="1" hangingPunct="1"/>
            <a:endParaRPr lang="en-US" altLang="en-US" sz="4400" dirty="0">
              <a:solidFill>
                <a:srgbClr val="FFFFFF"/>
              </a:solidFill>
              <a:latin typeface="Arial" panose="020B0604020202020204" pitchFamily="34" charset="0"/>
              <a:cs typeface="Arial" panose="020B0604020202020204" pitchFamily="34" charset="0"/>
            </a:endParaRPr>
          </a:p>
        </p:txBody>
      </p:sp>
      <p:pic>
        <p:nvPicPr>
          <p:cNvPr id="5126" name="Picture 7">
            <a:extLst>
              <a:ext uri="{FF2B5EF4-FFF2-40B4-BE49-F238E27FC236}">
                <a16:creationId xmlns:a16="http://schemas.microsoft.com/office/drawing/2014/main" id="{3EC70F51-27B7-FAB2-FA03-87FA66C61809}"/>
              </a:ext>
            </a:extLst>
          </p:cNvPr>
          <p:cNvPicPr>
            <a:picLocks noChangeAspect="1" noChangeArrowheads="1"/>
          </p:cNvPicPr>
          <p:nvPr/>
        </p:nvPicPr>
        <p:blipFill>
          <a:blip r:embed="rId3" cstate="screen">
            <a:lum contrast="6000"/>
            <a:extLst>
              <a:ext uri="{BEBA8EAE-BF5A-486C-A8C5-ECC9F3942E4B}">
                <a14:imgProps xmlns:a14="http://schemas.microsoft.com/office/drawing/2010/main">
                  <a14:imgLayer r:embed="rId4">
                    <a14:imgEffect>
                      <a14:backgroundRemoval t="3571" b="96182" l="4079" r="94613">
                        <a14:backgroundMark x1="26726" y1="1108" x2="0" y2="59729"/>
                      </a14:backgroundRemoval>
                    </a14:imgEffect>
                  </a14:imgLayer>
                </a14:imgProps>
              </a:ext>
              <a:ext uri="{28A0092B-C50C-407E-A947-70E740481C1C}">
                <a14:useLocalDpi xmlns:a14="http://schemas.microsoft.com/office/drawing/2010/main"/>
              </a:ext>
            </a:extLst>
          </a:blip>
          <a:srcRect/>
          <a:stretch>
            <a:fillRect/>
          </a:stretch>
        </p:blipFill>
        <p:spPr bwMode="auto">
          <a:xfrm>
            <a:off x="4689535" y="2262186"/>
            <a:ext cx="28082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5" name="Rectangle 7">
            <a:extLst>
              <a:ext uri="{FF2B5EF4-FFF2-40B4-BE49-F238E27FC236}">
                <a16:creationId xmlns:a16="http://schemas.microsoft.com/office/drawing/2014/main" id="{83D92C0A-9CC2-E9A7-D580-85593111AF17}"/>
              </a:ext>
            </a:extLst>
          </p:cNvPr>
          <p:cNvSpPr>
            <a:spLocks noGrp="1" noChangeArrowheads="1"/>
          </p:cNvSpPr>
          <p:nvPr>
            <p:ph type="title"/>
          </p:nvPr>
        </p:nvSpPr>
        <p:spPr>
          <a:xfrm>
            <a:off x="838200" y="269589"/>
            <a:ext cx="10515600" cy="1325563"/>
          </a:xfrm>
        </p:spPr>
        <p:txBody>
          <a:bodyPr/>
          <a:lstStyle/>
          <a:p>
            <a:pPr algn="ctr" eaLnBrk="1" hangingPunct="1">
              <a:defRPr/>
            </a:pPr>
            <a:r>
              <a:rPr lang="en-US" altLang="en-US" dirty="0">
                <a:solidFill>
                  <a:srgbClr val="FFFF00"/>
                </a:solidFill>
                <a:latin typeface="Arial" panose="020B0604020202020204" pitchFamily="34" charset="0"/>
                <a:cs typeface="Arial" panose="020B0604020202020204" pitchFamily="34" charset="0"/>
              </a:rPr>
              <a:t>First SAM Kill:  Dec 22, 1965</a:t>
            </a:r>
          </a:p>
        </p:txBody>
      </p:sp>
      <p:pic>
        <p:nvPicPr>
          <p:cNvPr id="32773" name="Picture 8">
            <a:extLst>
              <a:ext uri="{FF2B5EF4-FFF2-40B4-BE49-F238E27FC236}">
                <a16:creationId xmlns:a16="http://schemas.microsoft.com/office/drawing/2014/main" id="{682BFB1D-80E2-8600-34B3-15B60D8AD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813" y="1466969"/>
            <a:ext cx="6312374" cy="406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A4C56E-F7C2-CF3A-59E4-952D7DF21E3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3" name="Date Placeholder 3">
            <a:extLst>
              <a:ext uri="{FF2B5EF4-FFF2-40B4-BE49-F238E27FC236}">
                <a16:creationId xmlns:a16="http://schemas.microsoft.com/office/drawing/2014/main" id="{D7D0BDD0-4631-D396-D39C-804EE7A4DCB6}"/>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65BA29F7-FC73-5924-6AF5-AC7E1BA14D7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10</a:t>
            </a:fld>
            <a:endParaRPr lang="en-US" altLang="en-US" sz="1400" dirty="0">
              <a:solidFill>
                <a:schemeClr val="bg1"/>
              </a:solidFill>
            </a:endParaRPr>
          </a:p>
        </p:txBody>
      </p:sp>
      <p:sp>
        <p:nvSpPr>
          <p:cNvPr id="5" name="TextBox 4">
            <a:extLst>
              <a:ext uri="{FF2B5EF4-FFF2-40B4-BE49-F238E27FC236}">
                <a16:creationId xmlns:a16="http://schemas.microsoft.com/office/drawing/2014/main" id="{FD74AA02-1569-18DA-16B7-E9BC0C215A15}"/>
              </a:ext>
            </a:extLst>
          </p:cNvPr>
          <p:cNvSpPr txBox="1"/>
          <p:nvPr/>
        </p:nvSpPr>
        <p:spPr>
          <a:xfrm>
            <a:off x="54592" y="5553670"/>
            <a:ext cx="11785221" cy="1384995"/>
          </a:xfrm>
          <a:prstGeom prst="rect">
            <a:avLst/>
          </a:prstGeom>
          <a:noFill/>
        </p:spPr>
        <p:txBody>
          <a:bodyPr wrap="square" rtlCol="0">
            <a:spAutoFit/>
          </a:bodyPr>
          <a:lstStyle/>
          <a:p>
            <a:pPr algn="ctr"/>
            <a:r>
              <a:rPr lang="en-US" sz="2800" b="1" i="1" dirty="0">
                <a:solidFill>
                  <a:schemeClr val="bg1"/>
                </a:solidFill>
              </a:rPr>
              <a:t>“We knew now that, yeah baby, every time you turn that SAM on your hand may tremble because there may be a Weasel coming right down your throat.”</a:t>
            </a:r>
          </a:p>
          <a:p>
            <a:pPr algn="ctr"/>
            <a:r>
              <a:rPr lang="en-US" sz="2800" i="1" dirty="0">
                <a:solidFill>
                  <a:schemeClr val="bg1"/>
                </a:solidFill>
              </a:rPr>
              <a:t>							</a:t>
            </a:r>
            <a:r>
              <a:rPr lang="en-US" sz="2800" dirty="0">
                <a:solidFill>
                  <a:schemeClr val="bg1"/>
                </a:solidFill>
              </a:rPr>
              <a:t>Al Lamb, Lt Col (ret), USAF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67555" y="341194"/>
            <a:ext cx="10515600" cy="1173281"/>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F-100 Wild Weasel Tactics</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67555" y="1622425"/>
            <a:ext cx="10646690"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Locate SAMs: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Very rough DF/triangulation</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“Distract” SA-2s, entice launches, follow smoke back</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Once located, SAM attacked by Weasels or passed to Thuds for kill</a:t>
            </a:r>
          </a:p>
          <a:p>
            <a:pPr>
              <a:lnSpc>
                <a:spcPct val="80000"/>
              </a:lnSpc>
            </a:pPr>
            <a:endParaRPr lang="en-US" altLang="en-US" sz="1200" dirty="0">
              <a:solidFill>
                <a:srgbClr val="FFFF66"/>
              </a:solidFill>
              <a:latin typeface="Arial" panose="020B0604020202020204" pitchFamily="34" charset="0"/>
              <a:cs typeface="Arial" panose="020B0604020202020204" pitchFamily="34" charset="0"/>
            </a:endParaRPr>
          </a:p>
          <a:p>
            <a:pPr>
              <a:lnSpc>
                <a:spcPct val="80000"/>
              </a:lnSpc>
            </a:pPr>
            <a:r>
              <a:rPr lang="en-US" altLang="en-US" sz="3600" dirty="0">
                <a:solidFill>
                  <a:srgbClr val="FFFF66"/>
                </a:solidFill>
                <a:latin typeface="Arial" panose="020B0604020202020204" pitchFamily="34" charset="0"/>
                <a:cs typeface="Arial" panose="020B0604020202020204" pitchFamily="34" charset="0"/>
              </a:rPr>
              <a:t>Lessons: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F-100 Weasels fuel-limited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Speed difference with Thuds impacted support</a:t>
            </a:r>
          </a:p>
          <a:p>
            <a:pPr lvl="1">
              <a:lnSpc>
                <a:spcPct val="80000"/>
              </a:lnSpc>
            </a:pPr>
            <a:endParaRPr lang="en-US" altLang="en-US" sz="1000" dirty="0">
              <a:solidFill>
                <a:srgbClr val="FFFF66"/>
              </a:solidFill>
              <a:latin typeface="Arial" panose="020B0604020202020204" pitchFamily="34" charset="0"/>
              <a:cs typeface="Arial" panose="020B0604020202020204" pitchFamily="34" charset="0"/>
            </a:endParaRPr>
          </a:p>
          <a:p>
            <a:pPr>
              <a:lnSpc>
                <a:spcPct val="80000"/>
              </a:lnSpc>
            </a:pPr>
            <a:r>
              <a:rPr lang="en-US" altLang="en-US" sz="3600" dirty="0">
                <a:solidFill>
                  <a:srgbClr val="FFFF66"/>
                </a:solidFill>
                <a:latin typeface="Arial" panose="020B0604020202020204" pitchFamily="34" charset="0"/>
                <a:cs typeface="Arial" panose="020B0604020202020204" pitchFamily="34" charset="0"/>
              </a:rPr>
              <a:t>Last F-100 sorties flown Jul 1966</a:t>
            </a: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11</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2" name="TextBox 1">
            <a:extLst>
              <a:ext uri="{FF2B5EF4-FFF2-40B4-BE49-F238E27FC236}">
                <a16:creationId xmlns:a16="http://schemas.microsoft.com/office/drawing/2014/main" id="{EA9B0EA8-197C-A139-7AFA-04B22092A415}"/>
              </a:ext>
            </a:extLst>
          </p:cNvPr>
          <p:cNvSpPr txBox="1"/>
          <p:nvPr/>
        </p:nvSpPr>
        <p:spPr>
          <a:xfrm>
            <a:off x="893628" y="5927001"/>
            <a:ext cx="10444206" cy="707886"/>
          </a:xfrm>
          <a:prstGeom prst="rect">
            <a:avLst/>
          </a:prstGeom>
          <a:solidFill>
            <a:schemeClr val="tx1">
              <a:lumMod val="85000"/>
              <a:lumOff val="15000"/>
            </a:schemeClr>
          </a:solidFill>
          <a:ln>
            <a:noFill/>
          </a:ln>
        </p:spPr>
        <p:txBody>
          <a:bodyPr wrap="none" rtlCol="0">
            <a:spAutoFit/>
          </a:bodyPr>
          <a:lstStyle/>
          <a:p>
            <a:pPr algn="ctr"/>
            <a:r>
              <a:rPr lang="en-US" sz="4000" dirty="0">
                <a:solidFill>
                  <a:srgbClr val="FFFF00"/>
                </a:solidFill>
                <a:latin typeface="Arial" panose="020B0604020202020204" pitchFamily="34" charset="0"/>
                <a:cs typeface="Arial" panose="020B0604020202020204" pitchFamily="34" charset="0"/>
              </a:rPr>
              <a:t>               5 of 7 F-100 Weasels Lost               </a:t>
            </a:r>
            <a:endParaRPr lang="en-US" sz="40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40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40259" y="368490"/>
            <a:ext cx="10515600" cy="1145985"/>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F-105F/G Wild Weasel</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40259" y="1567833"/>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In-theater May, 1966</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Improved avionics/RHAW; internal jammers</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Stand-off weapons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AGM-45 Shrike</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AGM-78 Standard ARM</a:t>
            </a:r>
          </a:p>
          <a:p>
            <a:pPr>
              <a:lnSpc>
                <a:spcPct val="80000"/>
              </a:lnSpc>
            </a:pPr>
            <a:endParaRPr lang="en-US" altLang="en-US" sz="3600" dirty="0">
              <a:solidFill>
                <a:srgbClr val="FFFF66"/>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12</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2" name="Picture 1">
            <a:extLst>
              <a:ext uri="{FF2B5EF4-FFF2-40B4-BE49-F238E27FC236}">
                <a16:creationId xmlns:a16="http://schemas.microsoft.com/office/drawing/2014/main" id="{218D2E57-9EDE-5782-3815-BAA5054F31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38072" y="4217159"/>
            <a:ext cx="6830590" cy="2558954"/>
          </a:xfrm>
          <a:prstGeom prst="rect">
            <a:avLst/>
          </a:prstGeom>
        </p:spPr>
      </p:pic>
    </p:spTree>
    <p:extLst>
      <p:ext uri="{BB962C8B-B14F-4D97-AF65-F5344CB8AC3E}">
        <p14:creationId xmlns:p14="http://schemas.microsoft.com/office/powerpoint/2010/main" val="107686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5">
            <a:extLst>
              <a:ext uri="{FF2B5EF4-FFF2-40B4-BE49-F238E27FC236}">
                <a16:creationId xmlns:a16="http://schemas.microsoft.com/office/drawing/2014/main" id="{B8329A5D-1CC8-4E37-E0FD-E8769552242A}"/>
              </a:ext>
            </a:extLst>
          </p:cNvPr>
          <p:cNvSpPr>
            <a:spLocks noGrp="1" noChangeArrowheads="1"/>
          </p:cNvSpPr>
          <p:nvPr>
            <p:ph type="title" idx="4294967295"/>
          </p:nvPr>
        </p:nvSpPr>
        <p:spPr>
          <a:xfrm>
            <a:off x="2044291" y="0"/>
            <a:ext cx="8080375" cy="1763713"/>
          </a:xfrm>
        </p:spPr>
        <p:txBody>
          <a:bodyPr>
            <a:normAutofit/>
          </a:bodyPr>
          <a:lstStyle/>
          <a:p>
            <a:pPr algn="ctr" eaLnBrk="1" hangingPunct="1">
              <a:defRPr/>
            </a:pPr>
            <a:r>
              <a:rPr lang="en-US" altLang="en-US" dirty="0">
                <a:solidFill>
                  <a:srgbClr val="FFFF00"/>
                </a:solidFill>
                <a:latin typeface="Arial" panose="020B0604020202020204" pitchFamily="34" charset="0"/>
                <a:cs typeface="Arial" panose="020B0604020202020204" pitchFamily="34" charset="0"/>
              </a:rPr>
              <a:t>North Vietnam SAM Coverage</a:t>
            </a:r>
            <a:br>
              <a:rPr lang="en-US" altLang="en-US" dirty="0">
                <a:solidFill>
                  <a:srgbClr val="FFFF00"/>
                </a:solidFill>
                <a:latin typeface="Arial" panose="020B0604020202020204" pitchFamily="34" charset="0"/>
                <a:cs typeface="Arial" panose="020B0604020202020204" pitchFamily="34" charset="0"/>
              </a:rPr>
            </a:br>
            <a:r>
              <a:rPr lang="en-US" altLang="en-US" dirty="0">
                <a:solidFill>
                  <a:srgbClr val="FFFF00"/>
                </a:solidFill>
                <a:latin typeface="Arial" panose="020B0604020202020204" pitchFamily="34" charset="0"/>
                <a:cs typeface="Arial" panose="020B0604020202020204" pitchFamily="34" charset="0"/>
              </a:rPr>
              <a:t>Aug 1966</a:t>
            </a:r>
          </a:p>
        </p:txBody>
      </p:sp>
      <p:pic>
        <p:nvPicPr>
          <p:cNvPr id="2" name="Picture 1">
            <a:extLst>
              <a:ext uri="{FF2B5EF4-FFF2-40B4-BE49-F238E27FC236}">
                <a16:creationId xmlns:a16="http://schemas.microsoft.com/office/drawing/2014/main" id="{00CED46F-46FA-EE86-CC27-9C5522F35D4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grpSp>
        <p:nvGrpSpPr>
          <p:cNvPr id="10" name="Group 9">
            <a:extLst>
              <a:ext uri="{FF2B5EF4-FFF2-40B4-BE49-F238E27FC236}">
                <a16:creationId xmlns:a16="http://schemas.microsoft.com/office/drawing/2014/main" id="{DF090FB4-568B-5660-03FE-B6EC5C28BB44}"/>
              </a:ext>
            </a:extLst>
          </p:cNvPr>
          <p:cNvGrpSpPr/>
          <p:nvPr/>
        </p:nvGrpSpPr>
        <p:grpSpPr>
          <a:xfrm>
            <a:off x="1610927" y="1763713"/>
            <a:ext cx="9248752" cy="5159282"/>
            <a:chOff x="174946" y="1817077"/>
            <a:chExt cx="9248752" cy="5159282"/>
          </a:xfrm>
        </p:grpSpPr>
        <p:pic>
          <p:nvPicPr>
            <p:cNvPr id="15364" name="Picture 4">
              <a:extLst>
                <a:ext uri="{FF2B5EF4-FFF2-40B4-BE49-F238E27FC236}">
                  <a16:creationId xmlns:a16="http://schemas.microsoft.com/office/drawing/2014/main" id="{3BF168C0-3634-69BB-8C65-A7A38B5EA55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4946" y="1899703"/>
              <a:ext cx="4009780" cy="50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06EB86CB-2389-6E0C-4E5A-4F85F3F5EAA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39745" t="18391" r="15727" b="35762"/>
            <a:stretch/>
          </p:blipFill>
          <p:spPr bwMode="auto">
            <a:xfrm>
              <a:off x="5497157" y="1817077"/>
              <a:ext cx="3926541" cy="511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8799F27-F40C-A0D4-E4F5-464D35882F87}"/>
                </a:ext>
              </a:extLst>
            </p:cNvPr>
            <p:cNvSpPr/>
            <p:nvPr/>
          </p:nvSpPr>
          <p:spPr>
            <a:xfrm>
              <a:off x="1807285" y="2840019"/>
              <a:ext cx="1774115" cy="237744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5755143-5B0F-9A46-8407-C56213AC82C2}"/>
                </a:ext>
              </a:extLst>
            </p:cNvPr>
            <p:cNvCxnSpPr/>
            <p:nvPr/>
          </p:nvCxnSpPr>
          <p:spPr>
            <a:xfrm flipV="1">
              <a:off x="1807285" y="1817077"/>
              <a:ext cx="3689872" cy="10229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70C22E-072C-8822-612C-B37AB4C5AA55}"/>
                </a:ext>
              </a:extLst>
            </p:cNvPr>
            <p:cNvCxnSpPr/>
            <p:nvPr/>
          </p:nvCxnSpPr>
          <p:spPr>
            <a:xfrm>
              <a:off x="1807285" y="5217459"/>
              <a:ext cx="3689872" cy="16400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Date Placeholder 3">
            <a:extLst>
              <a:ext uri="{FF2B5EF4-FFF2-40B4-BE49-F238E27FC236}">
                <a16:creationId xmlns:a16="http://schemas.microsoft.com/office/drawing/2014/main" id="{5AE8B184-7DE4-99EE-F6AC-D7F15853510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12" name="Slide Number Placeholder 5">
            <a:extLst>
              <a:ext uri="{FF2B5EF4-FFF2-40B4-BE49-F238E27FC236}">
                <a16:creationId xmlns:a16="http://schemas.microsoft.com/office/drawing/2014/main" id="{9EC87033-8C67-4BD2-5E18-016E88559010}"/>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13</a:t>
            </a:fld>
            <a:endParaRPr lang="en-US" altLang="en-US" sz="14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a:extLst>
              <a:ext uri="{FF2B5EF4-FFF2-40B4-BE49-F238E27FC236}">
                <a16:creationId xmlns:a16="http://schemas.microsoft.com/office/drawing/2014/main" id="{62792277-AADB-4A07-6A8B-7AFDD21917F8}"/>
              </a:ext>
            </a:extLst>
          </p:cNvPr>
          <p:cNvSpPr>
            <a:spLocks noGrp="1" noChangeArrowheads="1"/>
          </p:cNvSpPr>
          <p:nvPr>
            <p:ph type="title"/>
          </p:nvPr>
        </p:nvSpPr>
        <p:spPr>
          <a:xfrm>
            <a:off x="783608" y="282012"/>
            <a:ext cx="9448801" cy="1283766"/>
          </a:xfrm>
        </p:spPr>
        <p:txBody>
          <a:bodyPr/>
          <a:lstStyle/>
          <a:p>
            <a:pPr eaLnBrk="1" hangingPunct="1">
              <a:defRPr/>
            </a:pPr>
            <a:r>
              <a:rPr lang="en-US" altLang="en-US" dirty="0">
                <a:solidFill>
                  <a:srgbClr val="FFFF00"/>
                </a:solidFill>
                <a:latin typeface="Arial" panose="020B0604020202020204" pitchFamily="34" charset="0"/>
                <a:cs typeface="Arial" panose="020B0604020202020204" pitchFamily="34" charset="0"/>
              </a:rPr>
              <a:t>Strike Force Package</a:t>
            </a:r>
          </a:p>
        </p:txBody>
      </p:sp>
      <p:sp>
        <p:nvSpPr>
          <p:cNvPr id="34821" name="Rectangle 7">
            <a:extLst>
              <a:ext uri="{FF2B5EF4-FFF2-40B4-BE49-F238E27FC236}">
                <a16:creationId xmlns:a16="http://schemas.microsoft.com/office/drawing/2014/main" id="{F46E78CF-F9EF-2067-6F7E-B81186591C7E}"/>
              </a:ext>
            </a:extLst>
          </p:cNvPr>
          <p:cNvSpPr>
            <a:spLocks noGrp="1" noChangeArrowheads="1"/>
          </p:cNvSpPr>
          <p:nvPr>
            <p:ph type="body" sz="half" idx="1"/>
          </p:nvPr>
        </p:nvSpPr>
        <p:spPr>
          <a:xfrm>
            <a:off x="742664" y="1415650"/>
            <a:ext cx="8135983" cy="5186362"/>
          </a:xfrm>
        </p:spPr>
        <p:txBody>
          <a:bodyPr>
            <a:normAutofit/>
          </a:bodyPr>
          <a:lstStyle/>
          <a:p>
            <a:pPr eaLnBrk="1" hangingPunct="1"/>
            <a:r>
              <a:rPr lang="en-US" altLang="en-US" sz="3200" dirty="0">
                <a:solidFill>
                  <a:srgbClr val="FFFF00"/>
                </a:solidFill>
                <a:latin typeface="Arial" panose="020B0604020202020204" pitchFamily="34" charset="0"/>
                <a:cs typeface="Arial" panose="020B0604020202020204" pitchFamily="34" charset="0"/>
              </a:rPr>
              <a:t>Weasels (F-105F/G)</a:t>
            </a:r>
          </a:p>
          <a:p>
            <a:pPr eaLnBrk="1" hangingPunct="1"/>
            <a:r>
              <a:rPr lang="en-US" altLang="en-US" sz="3200" dirty="0">
                <a:solidFill>
                  <a:srgbClr val="FFFF00"/>
                </a:solidFill>
                <a:latin typeface="Arial" panose="020B0604020202020204" pitchFamily="34" charset="0"/>
                <a:cs typeface="Arial" panose="020B0604020202020204" pitchFamily="34" charset="0"/>
              </a:rPr>
              <a:t>MIGCAP (F-4’s)</a:t>
            </a:r>
          </a:p>
          <a:p>
            <a:pPr eaLnBrk="1" hangingPunct="1"/>
            <a:r>
              <a:rPr lang="en-US" altLang="en-US" sz="3200" dirty="0">
                <a:solidFill>
                  <a:srgbClr val="FFFF00"/>
                </a:solidFill>
                <a:latin typeface="Arial" panose="020B0604020202020204" pitchFamily="34" charset="0"/>
                <a:cs typeface="Arial" panose="020B0604020202020204" pitchFamily="34" charset="0"/>
              </a:rPr>
              <a:t>Strike Force (F-105D)</a:t>
            </a:r>
          </a:p>
          <a:p>
            <a:pPr eaLnBrk="1" hangingPunct="1"/>
            <a:r>
              <a:rPr lang="en-US" altLang="en-US" sz="3200" dirty="0">
                <a:solidFill>
                  <a:srgbClr val="FFFF00"/>
                </a:solidFill>
                <a:latin typeface="Arial" panose="020B0604020202020204" pitchFamily="34" charset="0"/>
                <a:cs typeface="Arial" panose="020B0604020202020204" pitchFamily="34" charset="0"/>
              </a:rPr>
              <a:t>Jamming Support (EB-66)</a:t>
            </a:r>
          </a:p>
          <a:p>
            <a:pPr eaLnBrk="1" hangingPunct="1"/>
            <a:r>
              <a:rPr lang="en-US" altLang="en-US" sz="3200" dirty="0">
                <a:solidFill>
                  <a:srgbClr val="FFFF00"/>
                </a:solidFill>
                <a:latin typeface="Arial" panose="020B0604020202020204" pitchFamily="34" charset="0"/>
                <a:cs typeface="Arial" panose="020B0604020202020204" pitchFamily="34" charset="0"/>
              </a:rPr>
              <a:t>Recon (RF-4C)</a:t>
            </a:r>
          </a:p>
          <a:p>
            <a:pPr eaLnBrk="1" hangingPunct="1"/>
            <a:r>
              <a:rPr lang="en-US" altLang="en-US" sz="3200" dirty="0">
                <a:solidFill>
                  <a:srgbClr val="FFFF00"/>
                </a:solidFill>
                <a:latin typeface="Arial" panose="020B0604020202020204" pitchFamily="34" charset="0"/>
                <a:cs typeface="Arial" panose="020B0604020202020204" pitchFamily="34" charset="0"/>
              </a:rPr>
              <a:t>Tankers ( KC-135)</a:t>
            </a:r>
          </a:p>
          <a:p>
            <a:pPr eaLnBrk="1" hangingPunct="1"/>
            <a:r>
              <a:rPr lang="en-US" altLang="en-US" sz="3200" dirty="0">
                <a:solidFill>
                  <a:srgbClr val="FFFF00"/>
                </a:solidFill>
                <a:latin typeface="Arial" panose="020B0604020202020204" pitchFamily="34" charset="0"/>
                <a:cs typeface="Arial" panose="020B0604020202020204" pitchFamily="34" charset="0"/>
              </a:rPr>
              <a:t>SAR &amp; Jolly Greens</a:t>
            </a:r>
          </a:p>
          <a:p>
            <a:pPr eaLnBrk="1" hangingPunct="1"/>
            <a:r>
              <a:rPr lang="en-US" altLang="en-US" sz="3200" dirty="0">
                <a:solidFill>
                  <a:srgbClr val="FFFF00"/>
                </a:solidFill>
                <a:latin typeface="Arial" panose="020B0604020202020204" pitchFamily="34" charset="0"/>
                <a:cs typeface="Arial" panose="020B0604020202020204" pitchFamily="34" charset="0"/>
              </a:rPr>
              <a:t>ABCCC ( C-130)</a:t>
            </a:r>
          </a:p>
        </p:txBody>
      </p:sp>
      <p:pic>
        <p:nvPicPr>
          <p:cNvPr id="34823" name="Picture 5">
            <a:extLst>
              <a:ext uri="{FF2B5EF4-FFF2-40B4-BE49-F238E27FC236}">
                <a16:creationId xmlns:a16="http://schemas.microsoft.com/office/drawing/2014/main" id="{DBCEF61C-4AF7-7C93-381B-349189E36A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639" r="52750"/>
          <a:stretch>
            <a:fillRect/>
          </a:stretch>
        </p:blipFill>
        <p:spPr bwMode="auto">
          <a:xfrm>
            <a:off x="6433144" y="1169988"/>
            <a:ext cx="42862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980DB2A-870F-639D-08E9-0B2EC9F77E5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3" name="Date Placeholder 3">
            <a:extLst>
              <a:ext uri="{FF2B5EF4-FFF2-40B4-BE49-F238E27FC236}">
                <a16:creationId xmlns:a16="http://schemas.microsoft.com/office/drawing/2014/main" id="{695E6683-C187-196D-3CDD-0B9EA40B5CB9}"/>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35B58E6B-8EB8-A98E-BBC7-10AFB330B549}"/>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14</a:t>
            </a:fld>
            <a:endParaRPr lang="en-US" altLang="en-US" sz="1400" dirty="0">
              <a:solidFill>
                <a:schemeClr val="bg1"/>
              </a:solidFill>
            </a:endParaRPr>
          </a:p>
        </p:txBody>
      </p:sp>
      <p:sp>
        <p:nvSpPr>
          <p:cNvPr id="5" name="TextBox 4">
            <a:extLst>
              <a:ext uri="{FF2B5EF4-FFF2-40B4-BE49-F238E27FC236}">
                <a16:creationId xmlns:a16="http://schemas.microsoft.com/office/drawing/2014/main" id="{A325F9AE-12F3-3128-DC9D-727F0FD87A34}"/>
              </a:ext>
            </a:extLst>
          </p:cNvPr>
          <p:cNvSpPr txBox="1"/>
          <p:nvPr/>
        </p:nvSpPr>
        <p:spPr>
          <a:xfrm>
            <a:off x="95537" y="6022119"/>
            <a:ext cx="6196084" cy="646331"/>
          </a:xfrm>
          <a:prstGeom prst="rect">
            <a:avLst/>
          </a:prstGeom>
          <a:solidFill>
            <a:schemeClr val="tx1">
              <a:lumMod val="85000"/>
              <a:lumOff val="15000"/>
            </a:schemeClr>
          </a:solidFill>
          <a:ln>
            <a:noFill/>
          </a:ln>
        </p:spPr>
        <p:txBody>
          <a:bodyPr wrap="square" rtlCol="0">
            <a:spAutoFit/>
          </a:bodyPr>
          <a:lstStyle/>
          <a:p>
            <a:pPr algn="ctr"/>
            <a:r>
              <a:rPr lang="en-US" sz="3600" dirty="0">
                <a:solidFill>
                  <a:srgbClr val="FFFF00"/>
                </a:solidFill>
                <a:latin typeface="Arial" panose="020B0604020202020204" pitchFamily="34" charset="0"/>
                <a:cs typeface="Arial" panose="020B0604020202020204" pitchFamily="34" charset="0"/>
              </a:rPr>
              <a:t>Weasels First In, Last Out…</a:t>
            </a:r>
            <a:endParaRPr lang="en-US" sz="3600" i="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26611" y="341194"/>
            <a:ext cx="10515600" cy="1173281"/>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F-105 Wild Weasel Success, Cost</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26611" y="1581481"/>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Destroyed over 40 SAMs</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Weasel threat:</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Caused SAM operators to shut down radars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Enabled reduced threat to strike ops</a:t>
            </a:r>
          </a:p>
          <a:p>
            <a:pPr>
              <a:lnSpc>
                <a:spcPct val="80000"/>
              </a:lnSpc>
            </a:pPr>
            <a:r>
              <a:rPr lang="en-US" altLang="en-US" sz="4000" dirty="0">
                <a:solidFill>
                  <a:srgbClr val="FFFF66"/>
                </a:solidFill>
                <a:latin typeface="Arial" panose="020B0604020202020204" pitchFamily="34" charset="0"/>
                <a:cs typeface="Arial" panose="020B0604020202020204" pitchFamily="34" charset="0"/>
              </a:rPr>
              <a:t>Cost: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Dozens of Weasel aircraft downed</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42 aircrew killed, missing or POWs</a:t>
            </a:r>
            <a:endParaRPr lang="en-US" altLang="en-US" sz="1000" dirty="0">
              <a:solidFill>
                <a:srgbClr val="FFFF66"/>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15</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2" name="TextBox 1">
            <a:extLst>
              <a:ext uri="{FF2B5EF4-FFF2-40B4-BE49-F238E27FC236}">
                <a16:creationId xmlns:a16="http://schemas.microsoft.com/office/drawing/2014/main" id="{EA9B0EA8-197C-A139-7AFA-04B22092A415}"/>
              </a:ext>
            </a:extLst>
          </p:cNvPr>
          <p:cNvSpPr txBox="1"/>
          <p:nvPr/>
        </p:nvSpPr>
        <p:spPr>
          <a:xfrm>
            <a:off x="1028457" y="5520913"/>
            <a:ext cx="10141396" cy="1323439"/>
          </a:xfrm>
          <a:prstGeom prst="rect">
            <a:avLst/>
          </a:prstGeom>
          <a:solidFill>
            <a:schemeClr val="tx1">
              <a:lumMod val="85000"/>
              <a:lumOff val="15000"/>
            </a:schemeClr>
          </a:solidFill>
          <a:ln>
            <a:noFill/>
          </a:ln>
        </p:spPr>
        <p:txBody>
          <a:bodyPr wrap="square" rtlCol="0">
            <a:spAutoFit/>
          </a:bodyPr>
          <a:lstStyle/>
          <a:p>
            <a:pPr algn="ctr"/>
            <a:r>
              <a:rPr lang="en-US" sz="4000" dirty="0">
                <a:solidFill>
                  <a:srgbClr val="FFFF00"/>
                </a:solidFill>
                <a:latin typeface="Arial" panose="020B0604020202020204" pitchFamily="34" charset="0"/>
                <a:cs typeface="Arial" panose="020B0604020202020204" pitchFamily="34" charset="0"/>
              </a:rPr>
              <a:t>Wild Weasel Successes Validated Need for Dedicated Weasel Mission, Improvements</a:t>
            </a:r>
            <a:endParaRPr lang="en-US" sz="4000" i="1"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A61DE6B-1D6B-403A-89DF-008E20DF2D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8212" y="3209000"/>
            <a:ext cx="3296439" cy="2159539"/>
          </a:xfrm>
          <a:prstGeom prst="rect">
            <a:avLst/>
          </a:prstGeom>
        </p:spPr>
      </p:pic>
    </p:spTree>
    <p:extLst>
      <p:ext uri="{BB962C8B-B14F-4D97-AF65-F5344CB8AC3E}">
        <p14:creationId xmlns:p14="http://schemas.microsoft.com/office/powerpoint/2010/main" val="152643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4A2E-4EFB-4D20-7597-F2D48DB333D6}"/>
              </a:ext>
            </a:extLst>
          </p:cNvPr>
          <p:cNvSpPr>
            <a:spLocks noGrp="1"/>
          </p:cNvSpPr>
          <p:nvPr>
            <p:ph type="title"/>
          </p:nvPr>
        </p:nvSpPr>
        <p:spPr/>
        <p:txBody>
          <a:bodyPr>
            <a:normAutofit/>
          </a:bodyPr>
          <a:lstStyle/>
          <a:p>
            <a:pPr>
              <a:defRPr/>
            </a:pPr>
            <a:r>
              <a:rPr lang="en-US" dirty="0">
                <a:solidFill>
                  <a:srgbClr val="FFFF00"/>
                </a:solidFill>
                <a:latin typeface="Arial" panose="020B0604020202020204" pitchFamily="34" charset="0"/>
                <a:cs typeface="Arial" panose="020B0604020202020204" pitchFamily="34" charset="0"/>
              </a:rPr>
              <a:t>Post Vietnam:  1975-1990</a:t>
            </a:r>
          </a:p>
        </p:txBody>
      </p:sp>
      <p:sp>
        <p:nvSpPr>
          <p:cNvPr id="43011" name="Content Placeholder 2">
            <a:extLst>
              <a:ext uri="{FF2B5EF4-FFF2-40B4-BE49-F238E27FC236}">
                <a16:creationId xmlns:a16="http://schemas.microsoft.com/office/drawing/2014/main" id="{6C7B2848-AB3D-4D39-4239-280F283FCA1D}"/>
              </a:ext>
            </a:extLst>
          </p:cNvPr>
          <p:cNvSpPr>
            <a:spLocks noGrp="1" noChangeArrowheads="1"/>
          </p:cNvSpPr>
          <p:nvPr>
            <p:ph idx="1"/>
          </p:nvPr>
        </p:nvSpPr>
        <p:spPr>
          <a:xfrm>
            <a:off x="838199" y="1617068"/>
            <a:ext cx="10515599" cy="4114800"/>
          </a:xfrm>
        </p:spPr>
        <p:txBody>
          <a:bodyPr>
            <a:noAutofit/>
          </a:bodyPr>
          <a:lstStyle/>
          <a:p>
            <a:r>
              <a:rPr lang="en-US" altLang="en-US" sz="3600" dirty="0">
                <a:solidFill>
                  <a:srgbClr val="FFFF00"/>
                </a:solidFill>
                <a:latin typeface="Arial" panose="020B0604020202020204" pitchFamily="34" charset="0"/>
                <a:cs typeface="Arial" panose="020B0604020202020204" pitchFamily="34" charset="0"/>
              </a:rPr>
              <a:t>AF kept the dedicated Weasel mission</a:t>
            </a:r>
          </a:p>
          <a:p>
            <a:r>
              <a:rPr lang="en-US" altLang="en-US" sz="3600" dirty="0">
                <a:solidFill>
                  <a:srgbClr val="FFFF00"/>
                </a:solidFill>
                <a:latin typeface="Arial" panose="020B0604020202020204" pitchFamily="34" charset="0"/>
                <a:cs typeface="Arial" panose="020B0604020202020204" pitchFamily="34" charset="0"/>
              </a:rPr>
              <a:t>Upgrades to F-105G </a:t>
            </a:r>
          </a:p>
          <a:p>
            <a:r>
              <a:rPr lang="en-US" altLang="en-US" sz="3600" dirty="0">
                <a:solidFill>
                  <a:srgbClr val="FFFF00"/>
                </a:solidFill>
                <a:latin typeface="Arial" panose="020B0604020202020204" pitchFamily="34" charset="0"/>
                <a:cs typeface="Arial" panose="020B0604020202020204" pitchFamily="34" charset="0"/>
              </a:rPr>
              <a:t>F-4G Advanced WW fielded in 1978</a:t>
            </a:r>
          </a:p>
        </p:txBody>
      </p:sp>
      <p:pic>
        <p:nvPicPr>
          <p:cNvPr id="3" name="Picture 2">
            <a:extLst>
              <a:ext uri="{FF2B5EF4-FFF2-40B4-BE49-F238E27FC236}">
                <a16:creationId xmlns:a16="http://schemas.microsoft.com/office/drawing/2014/main" id="{FB2900B5-685C-DBA1-464E-1A31F18FD98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75D53B20-E63C-6F50-1993-FFA9F9EE4A3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7BF193A2-44DD-6EF6-018A-340B413D9657}"/>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16</a:t>
            </a:fld>
            <a:endParaRPr lang="en-US" altLang="en-US" sz="1400" dirty="0">
              <a:solidFill>
                <a:schemeClr val="bg1"/>
              </a:solidFill>
            </a:endParaRPr>
          </a:p>
        </p:txBody>
      </p:sp>
      <p:pic>
        <p:nvPicPr>
          <p:cNvPr id="8" name="Picture 7">
            <a:extLst>
              <a:ext uri="{FF2B5EF4-FFF2-40B4-BE49-F238E27FC236}">
                <a16:creationId xmlns:a16="http://schemas.microsoft.com/office/drawing/2014/main" id="{2DDD7B50-E571-B455-7518-CD7108DBAE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70329" y="3624954"/>
            <a:ext cx="6851341" cy="31096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26611" y="341194"/>
            <a:ext cx="10515600" cy="1173281"/>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F-4G Advanced Wild Weasel</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26610" y="1540537"/>
            <a:ext cx="10974237"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Modified 116 F-4Es</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Replaced gun with receivers, signal processors</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AN/APR-38 Radar Attack Warning System (RAWS)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Detect, identify, </a:t>
            </a:r>
            <a:r>
              <a:rPr lang="en-US" altLang="en-US" sz="3200" b="1" i="1" u="sng" dirty="0">
                <a:solidFill>
                  <a:srgbClr val="FFFF66"/>
                </a:solidFill>
                <a:latin typeface="Arial" panose="020B0604020202020204" pitchFamily="34" charset="0"/>
                <a:cs typeface="Arial" panose="020B0604020202020204" pitchFamily="34" charset="0"/>
              </a:rPr>
              <a:t>locate</a:t>
            </a:r>
            <a:r>
              <a:rPr lang="en-US" altLang="en-US" sz="3200" dirty="0">
                <a:solidFill>
                  <a:srgbClr val="FFFF66"/>
                </a:solidFill>
                <a:latin typeface="Arial" panose="020B0604020202020204" pitchFamily="34" charset="0"/>
                <a:cs typeface="Arial" panose="020B0604020202020204" pitchFamily="34" charset="0"/>
              </a:rPr>
              <a:t> threat emitters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Integrated dynamic weapon envelopes/handoffs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Upgraded to APR-47 ~1988 </a:t>
            </a:r>
          </a:p>
          <a:p>
            <a:pPr>
              <a:lnSpc>
                <a:spcPct val="80000"/>
              </a:lnSpc>
            </a:pPr>
            <a:endParaRPr lang="en-US" altLang="en-US" sz="3200" dirty="0">
              <a:solidFill>
                <a:srgbClr val="FFFF66"/>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17</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8" name="Picture 7">
            <a:extLst>
              <a:ext uri="{FF2B5EF4-FFF2-40B4-BE49-F238E27FC236}">
                <a16:creationId xmlns:a16="http://schemas.microsoft.com/office/drawing/2014/main" id="{34FAB133-D44A-EE59-6018-A8F779740E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3252" y="4561488"/>
            <a:ext cx="4482452" cy="2296512"/>
          </a:xfrm>
          <a:prstGeom prst="rect">
            <a:avLst/>
          </a:prstGeom>
        </p:spPr>
      </p:pic>
    </p:spTree>
    <p:extLst>
      <p:ext uri="{BB962C8B-B14F-4D97-AF65-F5344CB8AC3E}">
        <p14:creationId xmlns:p14="http://schemas.microsoft.com/office/powerpoint/2010/main" val="1767606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26611" y="341194"/>
            <a:ext cx="10515600" cy="1173281"/>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 </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26611" y="1581481"/>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 AGM-45 Shrike</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Frequency band specific</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No off-axis capability</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Relatively short range</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 AGM-78 Standard Arm</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Broader frequency range</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Off-axis capability</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Long range</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 AGM-88 HARM</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Long range, off axis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Location/emitter specificity</a:t>
            </a: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18</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36B15E94-10F5-71A7-AC36-F1604A30C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270" y="1733881"/>
            <a:ext cx="3869753" cy="4899452"/>
          </a:xfrm>
          <a:prstGeom prst="rect">
            <a:avLst/>
          </a:prstGeom>
        </p:spPr>
      </p:pic>
      <p:sp>
        <p:nvSpPr>
          <p:cNvPr id="9" name="Rectangle 2">
            <a:extLst>
              <a:ext uri="{FF2B5EF4-FFF2-40B4-BE49-F238E27FC236}">
                <a16:creationId xmlns:a16="http://schemas.microsoft.com/office/drawing/2014/main" id="{3017A03C-4A06-FF3A-C871-52D5E99783D8}"/>
              </a:ext>
            </a:extLst>
          </p:cNvPr>
          <p:cNvSpPr txBox="1">
            <a:spLocks noChangeArrowheads="1"/>
          </p:cNvSpPr>
          <p:nvPr/>
        </p:nvSpPr>
        <p:spPr>
          <a:xfrm>
            <a:off x="1079011" y="493594"/>
            <a:ext cx="10515600" cy="1173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dirty="0">
                <a:solidFill>
                  <a:srgbClr val="FFFF66"/>
                </a:solidFill>
                <a:latin typeface="Arial" panose="020B0604020202020204" pitchFamily="34" charset="0"/>
                <a:cs typeface="Arial" panose="020B0604020202020204" pitchFamily="34" charset="0"/>
              </a:rPr>
              <a:t>F-4G Anti-Radiation Missile Evolution</a:t>
            </a:r>
          </a:p>
        </p:txBody>
      </p:sp>
    </p:spTree>
    <p:extLst>
      <p:ext uri="{BB962C8B-B14F-4D97-AF65-F5344CB8AC3E}">
        <p14:creationId xmlns:p14="http://schemas.microsoft.com/office/powerpoint/2010/main" val="422338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4A2E-4EFB-4D20-7597-F2D48DB333D6}"/>
              </a:ext>
            </a:extLst>
          </p:cNvPr>
          <p:cNvSpPr>
            <a:spLocks noGrp="1"/>
          </p:cNvSpPr>
          <p:nvPr>
            <p:ph type="title"/>
          </p:nvPr>
        </p:nvSpPr>
        <p:spPr>
          <a:xfrm>
            <a:off x="783608" y="365125"/>
            <a:ext cx="10515600" cy="1325563"/>
          </a:xfrm>
        </p:spPr>
        <p:txBody>
          <a:bodyPr>
            <a:normAutofit/>
          </a:bodyPr>
          <a:lstStyle/>
          <a:p>
            <a:pPr>
              <a:defRPr/>
            </a:pPr>
            <a:r>
              <a:rPr lang="en-US" dirty="0">
                <a:solidFill>
                  <a:srgbClr val="FFFF00"/>
                </a:solidFill>
                <a:latin typeface="Arial" panose="020B0604020202020204" pitchFamily="34" charset="0"/>
                <a:cs typeface="Arial" panose="020B0604020202020204" pitchFamily="34" charset="0"/>
              </a:rPr>
              <a:t>WW Testing &amp; Training Innovation</a:t>
            </a:r>
          </a:p>
        </p:txBody>
      </p:sp>
      <p:sp>
        <p:nvSpPr>
          <p:cNvPr id="43011" name="Content Placeholder 2">
            <a:extLst>
              <a:ext uri="{FF2B5EF4-FFF2-40B4-BE49-F238E27FC236}">
                <a16:creationId xmlns:a16="http://schemas.microsoft.com/office/drawing/2014/main" id="{6C7B2848-AB3D-4D39-4239-280F283FCA1D}"/>
              </a:ext>
            </a:extLst>
          </p:cNvPr>
          <p:cNvSpPr>
            <a:spLocks noGrp="1" noChangeArrowheads="1"/>
          </p:cNvSpPr>
          <p:nvPr>
            <p:ph idx="1"/>
          </p:nvPr>
        </p:nvSpPr>
        <p:spPr>
          <a:xfrm>
            <a:off x="688071" y="1617068"/>
            <a:ext cx="10515599" cy="4114800"/>
          </a:xfrm>
        </p:spPr>
        <p:txBody>
          <a:bodyPr>
            <a:noAutofit/>
          </a:bodyPr>
          <a:lstStyle/>
          <a:p>
            <a:r>
              <a:rPr lang="en-US" altLang="en-US" sz="3600" dirty="0">
                <a:solidFill>
                  <a:srgbClr val="FFFF00"/>
                </a:solidFill>
                <a:latin typeface="Arial" panose="020B0604020202020204" pitchFamily="34" charset="0"/>
                <a:cs typeface="Arial" panose="020B0604020202020204" pitchFamily="34" charset="0"/>
              </a:rPr>
              <a:t>F-4G Test: tight relationship w/engineers</a:t>
            </a:r>
          </a:p>
          <a:p>
            <a:pPr lvl="1"/>
            <a:r>
              <a:rPr lang="en-US" altLang="en-US" sz="3200" dirty="0">
                <a:solidFill>
                  <a:srgbClr val="FFFF00"/>
                </a:solidFill>
                <a:latin typeface="Arial" panose="020B0604020202020204" pitchFamily="34" charset="0"/>
                <a:cs typeface="Arial" panose="020B0604020202020204" pitchFamily="34" charset="0"/>
              </a:rPr>
              <a:t>Responsive problem fixes</a:t>
            </a:r>
          </a:p>
          <a:p>
            <a:pPr lvl="1"/>
            <a:r>
              <a:rPr lang="en-US" altLang="en-US" sz="3200" dirty="0">
                <a:solidFill>
                  <a:srgbClr val="FFFF00"/>
                </a:solidFill>
                <a:latin typeface="Arial" panose="020B0604020202020204" pitchFamily="34" charset="0"/>
                <a:cs typeface="Arial" panose="020B0604020202020204" pitchFamily="34" charset="0"/>
              </a:rPr>
              <a:t>Turned bar-napkin capabilities into reality</a:t>
            </a:r>
          </a:p>
          <a:p>
            <a:r>
              <a:rPr lang="en-US" altLang="en-US" sz="3600" dirty="0">
                <a:solidFill>
                  <a:srgbClr val="FFFF00"/>
                </a:solidFill>
                <a:latin typeface="Arial" panose="020B0604020202020204" pitchFamily="34" charset="0"/>
                <a:cs typeface="Arial" panose="020B0604020202020204" pitchFamily="34" charset="0"/>
              </a:rPr>
              <a:t>Realistic tactics training</a:t>
            </a:r>
          </a:p>
          <a:p>
            <a:pPr lvl="1"/>
            <a:r>
              <a:rPr lang="en-US" altLang="en-US" sz="3200" dirty="0">
                <a:solidFill>
                  <a:srgbClr val="FFFF00"/>
                </a:solidFill>
                <a:latin typeface="Arial" panose="020B0604020202020204" pitchFamily="34" charset="0"/>
                <a:cs typeface="Arial" panose="020B0604020202020204" pitchFamily="34" charset="0"/>
              </a:rPr>
              <a:t>Red Flag exercises</a:t>
            </a:r>
          </a:p>
          <a:p>
            <a:pPr lvl="1"/>
            <a:r>
              <a:rPr lang="en-US" altLang="en-US" sz="3200" dirty="0">
                <a:solidFill>
                  <a:srgbClr val="FFFF00"/>
                </a:solidFill>
                <a:latin typeface="Arial" panose="020B0604020202020204" pitchFamily="34" charset="0"/>
                <a:cs typeface="Arial" panose="020B0604020202020204" pitchFamily="34" charset="0"/>
              </a:rPr>
              <a:t>Electronic Combat Triad</a:t>
            </a:r>
          </a:p>
          <a:p>
            <a:pPr lvl="1"/>
            <a:r>
              <a:rPr lang="en-US" altLang="en-US" sz="3200" dirty="0">
                <a:solidFill>
                  <a:srgbClr val="FFFF00"/>
                </a:solidFill>
                <a:latin typeface="Arial" panose="020B0604020202020204" pitchFamily="34" charset="0"/>
                <a:cs typeface="Arial" panose="020B0604020202020204" pitchFamily="34" charset="0"/>
              </a:rPr>
              <a:t>Make/correct mistakes in peacetime</a:t>
            </a:r>
          </a:p>
        </p:txBody>
      </p:sp>
      <p:pic>
        <p:nvPicPr>
          <p:cNvPr id="3" name="Picture 2">
            <a:extLst>
              <a:ext uri="{FF2B5EF4-FFF2-40B4-BE49-F238E27FC236}">
                <a16:creationId xmlns:a16="http://schemas.microsoft.com/office/drawing/2014/main" id="{FB2900B5-685C-DBA1-464E-1A31F18FD98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75D53B20-E63C-6F50-1993-FFA9F9EE4A3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7BF193A2-44DD-6EF6-018A-340B413D9657}"/>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19</a:t>
            </a:fld>
            <a:endParaRPr lang="en-US" altLang="en-US" sz="1400" dirty="0">
              <a:solidFill>
                <a:schemeClr val="bg1"/>
              </a:solidFill>
            </a:endParaRPr>
          </a:p>
        </p:txBody>
      </p:sp>
      <p:sp>
        <p:nvSpPr>
          <p:cNvPr id="4" name="TextBox 3">
            <a:extLst>
              <a:ext uri="{FF2B5EF4-FFF2-40B4-BE49-F238E27FC236}">
                <a16:creationId xmlns:a16="http://schemas.microsoft.com/office/drawing/2014/main" id="{CD72AFDC-CD93-5CC9-BA18-A6DD040D4A47}"/>
              </a:ext>
            </a:extLst>
          </p:cNvPr>
          <p:cNvSpPr txBox="1"/>
          <p:nvPr/>
        </p:nvSpPr>
        <p:spPr>
          <a:xfrm>
            <a:off x="1692316" y="5465612"/>
            <a:ext cx="8801668" cy="1323439"/>
          </a:xfrm>
          <a:prstGeom prst="rect">
            <a:avLst/>
          </a:prstGeom>
          <a:solidFill>
            <a:schemeClr val="tx1">
              <a:lumMod val="85000"/>
              <a:lumOff val="15000"/>
            </a:schemeClr>
          </a:solidFill>
          <a:ln>
            <a:noFill/>
          </a:ln>
        </p:spPr>
        <p:txBody>
          <a:bodyPr wrap="square" rtlCol="0">
            <a:spAutoFit/>
          </a:bodyPr>
          <a:lstStyle/>
          <a:p>
            <a:pPr algn="ctr"/>
            <a:r>
              <a:rPr lang="en-US" sz="4000" dirty="0">
                <a:solidFill>
                  <a:srgbClr val="FFFF00"/>
                </a:solidFill>
                <a:latin typeface="Arial" panose="020B0604020202020204" pitchFamily="34" charset="0"/>
                <a:cs typeface="Arial" panose="020B0604020202020204" pitchFamily="34" charset="0"/>
              </a:rPr>
              <a:t>Realistic Testing/Training </a:t>
            </a:r>
          </a:p>
          <a:p>
            <a:pPr algn="ctr"/>
            <a:r>
              <a:rPr lang="en-US" sz="4000" dirty="0">
                <a:solidFill>
                  <a:srgbClr val="FFFF00"/>
                </a:solidFill>
                <a:latin typeface="Arial" panose="020B0604020202020204" pitchFamily="34" charset="0"/>
                <a:cs typeface="Arial" panose="020B0604020202020204" pitchFamily="34" charset="0"/>
              </a:rPr>
              <a:t>Ensured WW Readiness</a:t>
            </a:r>
          </a:p>
        </p:txBody>
      </p:sp>
      <p:pic>
        <p:nvPicPr>
          <p:cNvPr id="5" name="Picture 4">
            <a:extLst>
              <a:ext uri="{FF2B5EF4-FFF2-40B4-BE49-F238E27FC236}">
                <a16:creationId xmlns:a16="http://schemas.microsoft.com/office/drawing/2014/main" id="{CD3BAD21-17D1-FE22-FDA0-CECAB76DD4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59053" y="3363983"/>
            <a:ext cx="1774539" cy="1343923"/>
          </a:xfrm>
          <a:prstGeom prst="rect">
            <a:avLst/>
          </a:prstGeom>
        </p:spPr>
      </p:pic>
      <p:pic>
        <p:nvPicPr>
          <p:cNvPr id="9" name="Picture 8">
            <a:extLst>
              <a:ext uri="{FF2B5EF4-FFF2-40B4-BE49-F238E27FC236}">
                <a16:creationId xmlns:a16="http://schemas.microsoft.com/office/drawing/2014/main" id="{F3C27FD9-929A-A67F-0675-60CEBC93FA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2953" y="3351188"/>
            <a:ext cx="2225157" cy="1343924"/>
          </a:xfrm>
          <a:prstGeom prst="rect">
            <a:avLst/>
          </a:prstGeom>
        </p:spPr>
      </p:pic>
      <p:pic>
        <p:nvPicPr>
          <p:cNvPr id="10" name="Picture 9">
            <a:extLst>
              <a:ext uri="{FF2B5EF4-FFF2-40B4-BE49-F238E27FC236}">
                <a16:creationId xmlns:a16="http://schemas.microsoft.com/office/drawing/2014/main" id="{36576AE3-CC1C-4FE0-011C-0D94B1B8AB0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37792" y="2403422"/>
            <a:ext cx="2595800" cy="736978"/>
          </a:xfrm>
          <a:prstGeom prst="rect">
            <a:avLst/>
          </a:prstGeom>
        </p:spPr>
      </p:pic>
    </p:spTree>
    <p:extLst>
      <p:ext uri="{BB962C8B-B14F-4D97-AF65-F5344CB8AC3E}">
        <p14:creationId xmlns:p14="http://schemas.microsoft.com/office/powerpoint/2010/main" val="2942895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1E58E5A-18B6-D3B0-5EB6-2830EE52284E}"/>
              </a:ext>
            </a:extLst>
          </p:cNvPr>
          <p:cNvSpPr>
            <a:spLocks noGrp="1" noChangeArrowheads="1"/>
          </p:cNvSpPr>
          <p:nvPr>
            <p:ph type="title"/>
          </p:nvPr>
        </p:nvSpPr>
        <p:spPr>
          <a:xfrm>
            <a:off x="1086679" y="136525"/>
            <a:ext cx="10515600" cy="1325563"/>
          </a:xfrm>
        </p:spPr>
        <p:txBody>
          <a:bodyPr>
            <a:normAutofit/>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Today’s Discussion</a:t>
            </a:r>
          </a:p>
        </p:txBody>
      </p:sp>
      <p:sp>
        <p:nvSpPr>
          <p:cNvPr id="7173" name="Rectangle 3">
            <a:extLst>
              <a:ext uri="{FF2B5EF4-FFF2-40B4-BE49-F238E27FC236}">
                <a16:creationId xmlns:a16="http://schemas.microsoft.com/office/drawing/2014/main" id="{6033FB4D-DB5D-12A2-0BFE-4FB6AE5ECEFF}"/>
              </a:ext>
            </a:extLst>
          </p:cNvPr>
          <p:cNvSpPr>
            <a:spLocks noGrp="1" noChangeArrowheads="1"/>
          </p:cNvSpPr>
          <p:nvPr>
            <p:ph idx="1"/>
          </p:nvPr>
        </p:nvSpPr>
        <p:spPr>
          <a:xfrm>
            <a:off x="1086679" y="1606964"/>
            <a:ext cx="10515600" cy="4351338"/>
          </a:xfrm>
        </p:spPr>
        <p:txBody>
          <a:bodyPr>
            <a:normAutofit/>
          </a:bodyPr>
          <a:lstStyle/>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Vietnam:  requirement evolves</a:t>
            </a:r>
          </a:p>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The SAM Threat</a:t>
            </a:r>
          </a:p>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Project Weasel</a:t>
            </a:r>
          </a:p>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Evolution of Weasel airframes, weapons &amp; tactics</a:t>
            </a:r>
          </a:p>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Operation Desert Storm</a:t>
            </a:r>
          </a:p>
          <a:p>
            <a:pPr eaLnBrk="1" hangingPunct="1">
              <a:lnSpc>
                <a:spcPct val="80000"/>
              </a:lnSpc>
            </a:pPr>
            <a:r>
              <a:rPr lang="en-US" altLang="en-US" sz="3600" dirty="0">
                <a:solidFill>
                  <a:srgbClr val="FFFF66"/>
                </a:solidFill>
                <a:latin typeface="Arial" panose="020B0604020202020204" pitchFamily="34" charset="0"/>
                <a:cs typeface="Arial" panose="020B0604020202020204" pitchFamily="34" charset="0"/>
              </a:rPr>
              <a:t>Weasels:  Today and Tomorrow</a:t>
            </a:r>
          </a:p>
        </p:txBody>
      </p:sp>
      <p:sp>
        <p:nvSpPr>
          <p:cNvPr id="184325" name="AutoShape 5">
            <a:extLst>
              <a:ext uri="{FF2B5EF4-FFF2-40B4-BE49-F238E27FC236}">
                <a16:creationId xmlns:a16="http://schemas.microsoft.com/office/drawing/2014/main" id="{4B7B5256-4AFA-2C20-A719-7D04657A3849}"/>
              </a:ext>
            </a:extLst>
          </p:cNvPr>
          <p:cNvSpPr>
            <a:spLocks noChangeAspect="1" noChangeArrowheads="1"/>
          </p:cNvSpPr>
          <p:nvPr/>
        </p:nvSpPr>
        <p:spPr bwMode="auto">
          <a:xfrm>
            <a:off x="5799138" y="460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sp>
        <p:nvSpPr>
          <p:cNvPr id="184327" name="AutoShape 7">
            <a:extLst>
              <a:ext uri="{FF2B5EF4-FFF2-40B4-BE49-F238E27FC236}">
                <a16:creationId xmlns:a16="http://schemas.microsoft.com/office/drawing/2014/main" id="{AFA053A5-9717-9FD3-2CD2-E9A0344D3BFB}"/>
              </a:ext>
            </a:extLst>
          </p:cNvPr>
          <p:cNvSpPr>
            <a:spLocks noChangeAspect="1" noChangeArrowheads="1"/>
          </p:cNvSpPr>
          <p:nvPr/>
        </p:nvSpPr>
        <p:spPr bwMode="auto">
          <a:xfrm>
            <a:off x="5799138" y="46038"/>
            <a:ext cx="304800" cy="304800"/>
          </a:xfrm>
          <a:prstGeom prst="rect">
            <a:avLst/>
          </a:prstGeom>
          <a:noFill/>
        </p:spPr>
        <p:txBody>
          <a:bodyPr/>
          <a:lstStyle/>
          <a:p>
            <a:pPr eaLnBrk="1" hangingPunct="1">
              <a:defRPr/>
            </a:pPr>
            <a:endParaRPr lang="en-US">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06126A3B-774B-9CEB-2413-A668B999717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5" name="Date Placeholder 3">
            <a:extLst>
              <a:ext uri="{FF2B5EF4-FFF2-40B4-BE49-F238E27FC236}">
                <a16:creationId xmlns:a16="http://schemas.microsoft.com/office/drawing/2014/main" id="{C163D6A0-A989-2272-9A2C-09DFF133A009}"/>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3635EAAC-1EC4-7402-D3D3-880598BE63AE}"/>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a:t>
            </a:fld>
            <a:endParaRPr lang="en-US" altLang="en-US" sz="14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4A2E-4EFB-4D20-7597-F2D48DB333D6}"/>
              </a:ext>
            </a:extLst>
          </p:cNvPr>
          <p:cNvSpPr>
            <a:spLocks noGrp="1"/>
          </p:cNvSpPr>
          <p:nvPr>
            <p:ph type="title"/>
          </p:nvPr>
        </p:nvSpPr>
        <p:spPr>
          <a:xfrm>
            <a:off x="783608" y="365125"/>
            <a:ext cx="10515600" cy="1325563"/>
          </a:xfrm>
        </p:spPr>
        <p:txBody>
          <a:bodyPr>
            <a:normAutofit/>
          </a:bodyPr>
          <a:lstStyle/>
          <a:p>
            <a:pPr>
              <a:defRPr/>
            </a:pPr>
            <a:r>
              <a:rPr lang="en-US" dirty="0">
                <a:solidFill>
                  <a:srgbClr val="FFFF00"/>
                </a:solidFill>
                <a:latin typeface="Arial" panose="020B0604020202020204" pitchFamily="34" charset="0"/>
                <a:cs typeface="Arial" panose="020B0604020202020204" pitchFamily="34" charset="0"/>
              </a:rPr>
              <a:t>Desert Shield:  SEAD Campaign Prep</a:t>
            </a:r>
          </a:p>
        </p:txBody>
      </p:sp>
      <p:sp>
        <p:nvSpPr>
          <p:cNvPr id="43011" name="Content Placeholder 2">
            <a:extLst>
              <a:ext uri="{FF2B5EF4-FFF2-40B4-BE49-F238E27FC236}">
                <a16:creationId xmlns:a16="http://schemas.microsoft.com/office/drawing/2014/main" id="{6C7B2848-AB3D-4D39-4239-280F283FCA1D}"/>
              </a:ext>
            </a:extLst>
          </p:cNvPr>
          <p:cNvSpPr>
            <a:spLocks noGrp="1" noChangeArrowheads="1"/>
          </p:cNvSpPr>
          <p:nvPr>
            <p:ph idx="1"/>
          </p:nvPr>
        </p:nvSpPr>
        <p:spPr>
          <a:xfrm>
            <a:off x="688071" y="1617068"/>
            <a:ext cx="10515599" cy="4114800"/>
          </a:xfrm>
        </p:spPr>
        <p:txBody>
          <a:bodyPr>
            <a:noAutofit/>
          </a:bodyPr>
          <a:lstStyle/>
          <a:p>
            <a:r>
              <a:rPr lang="en-US" altLang="en-US" sz="3600" dirty="0">
                <a:solidFill>
                  <a:srgbClr val="FFFF00"/>
                </a:solidFill>
                <a:latin typeface="Arial" panose="020B0604020202020204" pitchFamily="34" charset="0"/>
                <a:cs typeface="Arial" panose="020B0604020202020204" pitchFamily="34" charset="0"/>
              </a:rPr>
              <a:t>Planning/Training vs. “most extensive IADS”</a:t>
            </a:r>
          </a:p>
          <a:p>
            <a:r>
              <a:rPr lang="en-US" altLang="en-US" sz="3600" dirty="0">
                <a:solidFill>
                  <a:srgbClr val="FFFF00"/>
                </a:solidFill>
                <a:latin typeface="Arial" panose="020B0604020202020204" pitchFamily="34" charset="0"/>
                <a:cs typeface="Arial" panose="020B0604020202020204" pitchFamily="34" charset="0"/>
              </a:rPr>
              <a:t>Significant </a:t>
            </a:r>
            <a:r>
              <a:rPr lang="en-US" altLang="en-US" sz="3600" dirty="0" err="1">
                <a:solidFill>
                  <a:srgbClr val="FFFF00"/>
                </a:solidFill>
                <a:latin typeface="Arial" panose="020B0604020202020204" pitchFamily="34" charset="0"/>
                <a:cs typeface="Arial" panose="020B0604020202020204" pitchFamily="34" charset="0"/>
              </a:rPr>
              <a:t>coord</a:t>
            </a:r>
            <a:r>
              <a:rPr lang="en-US" altLang="en-US" sz="3600" dirty="0">
                <a:solidFill>
                  <a:srgbClr val="FFFF00"/>
                </a:solidFill>
                <a:latin typeface="Arial" panose="020B0604020202020204" pitchFamily="34" charset="0"/>
                <a:cs typeface="Arial" panose="020B0604020202020204" pitchFamily="34" charset="0"/>
              </a:rPr>
              <a:t>: jammers, F-117s, cruise missiles, helicopters, drones </a:t>
            </a:r>
          </a:p>
          <a:p>
            <a:r>
              <a:rPr lang="en-US" altLang="en-US" sz="3600" dirty="0">
                <a:solidFill>
                  <a:srgbClr val="FFFF00"/>
                </a:solidFill>
                <a:latin typeface="Arial" panose="020B0604020202020204" pitchFamily="34" charset="0"/>
                <a:cs typeface="Arial" panose="020B0604020202020204" pitchFamily="34" charset="0"/>
              </a:rPr>
              <a:t>“Phantom Range”</a:t>
            </a:r>
          </a:p>
          <a:p>
            <a:r>
              <a:rPr lang="en-US" altLang="en-US" sz="3600" dirty="0">
                <a:solidFill>
                  <a:srgbClr val="FFFF00"/>
                </a:solidFill>
                <a:latin typeface="Arial" panose="020B0604020202020204" pitchFamily="34" charset="0"/>
                <a:cs typeface="Arial" panose="020B0604020202020204" pitchFamily="34" charset="0"/>
              </a:rPr>
              <a:t>Missions: </a:t>
            </a:r>
          </a:p>
          <a:p>
            <a:pPr lvl="1"/>
            <a:r>
              <a:rPr lang="en-US" altLang="en-US" sz="3600" dirty="0">
                <a:solidFill>
                  <a:srgbClr val="FFFF00"/>
                </a:solidFill>
                <a:latin typeface="Arial" panose="020B0604020202020204" pitchFamily="34" charset="0"/>
                <a:cs typeface="Arial" panose="020B0604020202020204" pitchFamily="34" charset="0"/>
              </a:rPr>
              <a:t>SEAD</a:t>
            </a:r>
          </a:p>
          <a:p>
            <a:pPr lvl="1"/>
            <a:r>
              <a:rPr lang="en-US" altLang="en-US" sz="3600" dirty="0">
                <a:solidFill>
                  <a:srgbClr val="FFFF00"/>
                </a:solidFill>
                <a:latin typeface="Arial" panose="020B0604020202020204" pitchFamily="34" charset="0"/>
                <a:cs typeface="Arial" panose="020B0604020202020204" pitchFamily="34" charset="0"/>
              </a:rPr>
              <a:t>Direct Support</a:t>
            </a:r>
          </a:p>
        </p:txBody>
      </p:sp>
      <p:pic>
        <p:nvPicPr>
          <p:cNvPr id="3" name="Picture 2">
            <a:extLst>
              <a:ext uri="{FF2B5EF4-FFF2-40B4-BE49-F238E27FC236}">
                <a16:creationId xmlns:a16="http://schemas.microsoft.com/office/drawing/2014/main" id="{FB2900B5-685C-DBA1-464E-1A31F18FD98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75D53B20-E63C-6F50-1993-FFA9F9EE4A3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7BF193A2-44DD-6EF6-018A-340B413D9657}"/>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20</a:t>
            </a:fld>
            <a:endParaRPr lang="en-US" altLang="en-US" sz="1400" dirty="0">
              <a:solidFill>
                <a:schemeClr val="bg1"/>
              </a:solidFill>
            </a:endParaRPr>
          </a:p>
        </p:txBody>
      </p:sp>
      <p:pic>
        <p:nvPicPr>
          <p:cNvPr id="8" name="Picture 7">
            <a:extLst>
              <a:ext uri="{FF2B5EF4-FFF2-40B4-BE49-F238E27FC236}">
                <a16:creationId xmlns:a16="http://schemas.microsoft.com/office/drawing/2014/main" id="{B713C49F-966C-B71A-08AD-454D4E327E4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a:stretch/>
        </p:blipFill>
        <p:spPr>
          <a:xfrm>
            <a:off x="7861110" y="2815375"/>
            <a:ext cx="3390329" cy="3996952"/>
          </a:xfrm>
          <a:prstGeom prst="rect">
            <a:avLst/>
          </a:prstGeom>
        </p:spPr>
      </p:pic>
    </p:spTree>
    <p:extLst>
      <p:ext uri="{BB962C8B-B14F-4D97-AF65-F5344CB8AC3E}">
        <p14:creationId xmlns:p14="http://schemas.microsoft.com/office/powerpoint/2010/main" val="232684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F920-5E2A-8740-C845-B1CCDEC22CE7}"/>
              </a:ext>
            </a:extLst>
          </p:cNvPr>
          <p:cNvSpPr>
            <a:spLocks noGrp="1"/>
          </p:cNvSpPr>
          <p:nvPr>
            <p:ph type="title"/>
          </p:nvPr>
        </p:nvSpPr>
        <p:spPr>
          <a:xfrm>
            <a:off x="1013098" y="284651"/>
            <a:ext cx="9542399" cy="1143000"/>
          </a:xfrm>
        </p:spPr>
        <p:txBody>
          <a:bodyPr>
            <a:normAutofit/>
          </a:bodyPr>
          <a:lstStyle/>
          <a:p>
            <a:pPr>
              <a:defRPr/>
            </a:pPr>
            <a:r>
              <a:rPr lang="en-US" dirty="0">
                <a:solidFill>
                  <a:srgbClr val="FFFF00"/>
                </a:solidFill>
                <a:latin typeface="Arial" panose="020B0604020202020204" pitchFamily="34" charset="0"/>
                <a:cs typeface="Arial" panose="020B0604020202020204" pitchFamily="34" charset="0"/>
              </a:rPr>
              <a:t>Baghdad Threat: Mission Night One</a:t>
            </a:r>
          </a:p>
        </p:txBody>
      </p:sp>
      <p:sp>
        <p:nvSpPr>
          <p:cNvPr id="3" name="Content Placeholder 2">
            <a:extLst>
              <a:ext uri="{FF2B5EF4-FFF2-40B4-BE49-F238E27FC236}">
                <a16:creationId xmlns:a16="http://schemas.microsoft.com/office/drawing/2014/main" id="{FFEF6236-40F4-189B-9514-2DAE0871E9F2}"/>
              </a:ext>
            </a:extLst>
          </p:cNvPr>
          <p:cNvSpPr>
            <a:spLocks noGrp="1"/>
          </p:cNvSpPr>
          <p:nvPr>
            <p:ph idx="1"/>
          </p:nvPr>
        </p:nvSpPr>
        <p:spPr>
          <a:xfrm>
            <a:off x="957291" y="1483011"/>
            <a:ext cx="10179282" cy="4114800"/>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Over 150 radar-guided SAMs:  SA-2s, SA-3s, SA-6s, SA-8s, IHAWKS, </a:t>
            </a:r>
            <a:r>
              <a:rPr lang="en-US" sz="3600" dirty="0" err="1">
                <a:solidFill>
                  <a:srgbClr val="FFFF00"/>
                </a:solidFill>
                <a:latin typeface="Arial" panose="020B0604020202020204" pitchFamily="34" charset="0"/>
                <a:cs typeface="Arial" panose="020B0604020202020204" pitchFamily="34" charset="0"/>
              </a:rPr>
              <a:t>Rolands</a:t>
            </a:r>
            <a:r>
              <a:rPr lang="en-US" sz="3600" dirty="0">
                <a:solidFill>
                  <a:srgbClr val="FFFF00"/>
                </a:solidFill>
                <a:latin typeface="Arial" panose="020B0604020202020204" pitchFamily="34" charset="0"/>
                <a:cs typeface="Arial" panose="020B0604020202020204" pitchFamily="34" charset="0"/>
              </a:rPr>
              <a:t> </a:t>
            </a:r>
          </a:p>
          <a:p>
            <a:pPr>
              <a:defRPr/>
            </a:pPr>
            <a:r>
              <a:rPr lang="en-US" sz="3600" dirty="0">
                <a:solidFill>
                  <a:srgbClr val="FFFF00"/>
                </a:solidFill>
                <a:latin typeface="Arial" panose="020B0604020202020204" pitchFamily="34" charset="0"/>
                <a:cs typeface="Arial" panose="020B0604020202020204" pitchFamily="34" charset="0"/>
              </a:rPr>
              <a:t>300+ AAA:  23 mm, 37 mm, 57 MM, 85 mm, 100 mm</a:t>
            </a:r>
          </a:p>
          <a:p>
            <a:pPr marL="0" indent="0">
              <a:buNone/>
              <a:defRPr/>
            </a:pPr>
            <a:r>
              <a:rPr lang="en-US" sz="3600" dirty="0">
                <a:solidFill>
                  <a:srgbClr val="FFFF00"/>
                </a:solidFill>
                <a:latin typeface="Arial" panose="020B0604020202020204" pitchFamily="34" charset="0"/>
                <a:cs typeface="Arial" panose="020B0604020202020204" pitchFamily="34" charset="0"/>
              </a:rPr>
              <a:t> </a:t>
            </a:r>
          </a:p>
        </p:txBody>
      </p:sp>
      <p:pic>
        <p:nvPicPr>
          <p:cNvPr id="49158" name="Picture 2">
            <a:extLst>
              <a:ext uri="{FF2B5EF4-FFF2-40B4-BE49-F238E27FC236}">
                <a16:creationId xmlns:a16="http://schemas.microsoft.com/office/drawing/2014/main" id="{9D0C66EF-A8BE-DE57-7672-037823E4D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433" y="3697287"/>
            <a:ext cx="4014064" cy="266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a:extLst>
              <a:ext uri="{FF2B5EF4-FFF2-40B4-BE49-F238E27FC236}">
                <a16:creationId xmlns:a16="http://schemas.microsoft.com/office/drawing/2014/main" id="{C38C38FD-8B44-2A8C-48E4-7E8109E8F9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3529" y="3697288"/>
            <a:ext cx="42510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CB1AC61-EF33-FA70-2F61-CE025A77AFCB}"/>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1A694D76-8D6B-CBE4-E1CD-2A0EDF6C567F}"/>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8" name="Slide Number Placeholder 5">
            <a:extLst>
              <a:ext uri="{FF2B5EF4-FFF2-40B4-BE49-F238E27FC236}">
                <a16:creationId xmlns:a16="http://schemas.microsoft.com/office/drawing/2014/main" id="{F69BEDF4-957F-FC6D-D5B3-2A17C9E38F3D}"/>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21</a:t>
            </a:fld>
            <a:endParaRPr lang="en-US" altLang="en-US" sz="1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AAB5-2807-EA5B-9AFB-80E57F12038B}"/>
              </a:ext>
            </a:extLst>
          </p:cNvPr>
          <p:cNvSpPr>
            <a:spLocks noGrp="1"/>
          </p:cNvSpPr>
          <p:nvPr>
            <p:ph type="title"/>
          </p:nvPr>
        </p:nvSpPr>
        <p:spPr>
          <a:xfrm>
            <a:off x="968983" y="287610"/>
            <a:ext cx="10413243" cy="1143000"/>
          </a:xfrm>
        </p:spPr>
        <p:txBody>
          <a:bodyPr>
            <a:normAutofit/>
          </a:bodyPr>
          <a:lstStyle/>
          <a:p>
            <a:pPr>
              <a:defRPr/>
            </a:pPr>
            <a:r>
              <a:rPr lang="en-US" sz="4000" dirty="0">
                <a:solidFill>
                  <a:srgbClr val="FFFF00"/>
                </a:solidFill>
                <a:latin typeface="Arial" panose="020B0604020202020204" pitchFamily="34" charset="0"/>
                <a:cs typeface="Arial" panose="020B0604020202020204" pitchFamily="34" charset="0"/>
              </a:rPr>
              <a:t>Desert Storm: Night One Campaign Plan</a:t>
            </a:r>
          </a:p>
        </p:txBody>
      </p:sp>
      <p:sp>
        <p:nvSpPr>
          <p:cNvPr id="6" name="Oval 5">
            <a:extLst>
              <a:ext uri="{FF2B5EF4-FFF2-40B4-BE49-F238E27FC236}">
                <a16:creationId xmlns:a16="http://schemas.microsoft.com/office/drawing/2014/main" id="{D8EC6B4F-5AE0-BFB5-2129-1338E356BD2B}"/>
              </a:ext>
            </a:extLst>
          </p:cNvPr>
          <p:cNvSpPr/>
          <p:nvPr/>
        </p:nvSpPr>
        <p:spPr bwMode="auto">
          <a:xfrm>
            <a:off x="4079876" y="4652963"/>
            <a:ext cx="360363" cy="539750"/>
          </a:xfrm>
          <a:prstGeom prst="ellipse">
            <a:avLst/>
          </a:prstGeom>
          <a:noFill/>
          <a:ln>
            <a:noFill/>
          </a:ln>
          <a:effectLst/>
        </p:spPr>
        <p:txBody>
          <a:bodyPr lIns="92075" tIns="46038" rIns="92075" bIns="46038" anchor="ctr"/>
          <a:lstStyle/>
          <a:p>
            <a:pPr eaLnBrk="1" hangingPunct="1">
              <a:defRPr/>
            </a:pPr>
            <a:endParaRPr lang="en-US">
              <a:ln>
                <a:solidFill>
                  <a:sysClr val="windowText" lastClr="000000"/>
                </a:solidFill>
              </a:ln>
              <a:effectLst>
                <a:outerShdw blurRad="38100" dist="38100" dir="2700000" algn="tl">
                  <a:srgbClr val="000000">
                    <a:alpha val="43137"/>
                  </a:srgbClr>
                </a:outerShdw>
              </a:effectLst>
            </a:endParaRPr>
          </a:p>
        </p:txBody>
      </p:sp>
      <p:sp>
        <p:nvSpPr>
          <p:cNvPr id="7" name="Oval 6">
            <a:extLst>
              <a:ext uri="{FF2B5EF4-FFF2-40B4-BE49-F238E27FC236}">
                <a16:creationId xmlns:a16="http://schemas.microsoft.com/office/drawing/2014/main" id="{A0F60476-5CF5-E376-09AC-076130576FAC}"/>
              </a:ext>
            </a:extLst>
          </p:cNvPr>
          <p:cNvSpPr/>
          <p:nvPr/>
        </p:nvSpPr>
        <p:spPr bwMode="auto">
          <a:xfrm>
            <a:off x="-2413000" y="1628776"/>
            <a:ext cx="360362" cy="504825"/>
          </a:xfrm>
          <a:prstGeom prst="ellipse">
            <a:avLst/>
          </a:prstGeom>
          <a:noFill/>
          <a:ln w="57150" cap="flat" cmpd="sng" algn="ctr">
            <a:solidFill>
              <a:schemeClr val="bg2"/>
            </a:solidFill>
            <a:prstDash val="solid"/>
            <a:round/>
            <a:headEnd type="none" w="med" len="med"/>
            <a:tailEnd type="none" w="med" len="med"/>
          </a:ln>
          <a:effectLst/>
        </p:spPr>
        <p:txBody>
          <a:bodyPr lIns="92075" tIns="46038" rIns="92075" bIns="46038" anchor="ctr"/>
          <a:lstStyle/>
          <a:p>
            <a:pPr eaLnBrk="1" hangingPunct="1">
              <a:defRPr/>
            </a:pPr>
            <a:endParaRPr lang="en-US">
              <a:effectLst>
                <a:outerShdw blurRad="38100" dist="38100" dir="2700000" algn="tl">
                  <a:srgbClr val="000000">
                    <a:alpha val="43137"/>
                  </a:srgbClr>
                </a:outerShdw>
              </a:effectLst>
            </a:endParaRPr>
          </a:p>
        </p:txBody>
      </p:sp>
      <p:sp>
        <p:nvSpPr>
          <p:cNvPr id="11" name="Oval 10">
            <a:extLst>
              <a:ext uri="{FF2B5EF4-FFF2-40B4-BE49-F238E27FC236}">
                <a16:creationId xmlns:a16="http://schemas.microsoft.com/office/drawing/2014/main" id="{370C4201-5C5D-505C-704E-011D04608A25}"/>
              </a:ext>
            </a:extLst>
          </p:cNvPr>
          <p:cNvSpPr/>
          <p:nvPr/>
        </p:nvSpPr>
        <p:spPr bwMode="auto">
          <a:xfrm>
            <a:off x="-2260600" y="1781176"/>
            <a:ext cx="360362" cy="504825"/>
          </a:xfrm>
          <a:prstGeom prst="ellipse">
            <a:avLst/>
          </a:prstGeom>
          <a:noFill/>
          <a:ln w="57150" cap="flat" cmpd="sng" algn="ctr">
            <a:solidFill>
              <a:schemeClr val="bg2"/>
            </a:solidFill>
            <a:prstDash val="solid"/>
            <a:round/>
            <a:headEnd type="none" w="med" len="med"/>
            <a:tailEnd type="none" w="med" len="med"/>
          </a:ln>
          <a:effectLst/>
        </p:spPr>
        <p:txBody>
          <a:bodyPr lIns="92075" tIns="46038" rIns="92075" bIns="46038" anchor="ctr"/>
          <a:lstStyle/>
          <a:p>
            <a:pPr eaLnBrk="1" hangingPunct="1">
              <a:defRPr/>
            </a:pPr>
            <a:endParaRPr lang="en-US">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5C68999E-9932-BF35-F081-FCE2C2DE7705}"/>
              </a:ext>
            </a:extLst>
          </p:cNvPr>
          <p:cNvSpPr/>
          <p:nvPr/>
        </p:nvSpPr>
        <p:spPr bwMode="auto">
          <a:xfrm>
            <a:off x="-2068513" y="2033589"/>
            <a:ext cx="360363" cy="504825"/>
          </a:xfrm>
          <a:prstGeom prst="ellipse">
            <a:avLst/>
          </a:prstGeom>
          <a:noFill/>
          <a:ln w="57150" cap="flat" cmpd="sng" algn="ctr">
            <a:solidFill>
              <a:schemeClr val="bg2"/>
            </a:solidFill>
            <a:prstDash val="solid"/>
            <a:round/>
            <a:headEnd type="none" w="med" len="med"/>
            <a:tailEnd type="none" w="med" len="med"/>
          </a:ln>
          <a:effectLst/>
        </p:spPr>
        <p:txBody>
          <a:bodyPr lIns="92075" tIns="46038" rIns="92075" bIns="46038" anchor="ctr"/>
          <a:lstStyle/>
          <a:p>
            <a:pPr eaLnBrk="1" hangingPunct="1">
              <a:defRPr/>
            </a:pPr>
            <a:endParaRPr lang="en-US">
              <a:effectLst>
                <a:outerShdw blurRad="38100" dist="38100" dir="2700000" algn="tl">
                  <a:srgbClr val="000000">
                    <a:alpha val="43137"/>
                  </a:srgbClr>
                </a:outerShdw>
              </a:effectLst>
            </a:endParaRPr>
          </a:p>
        </p:txBody>
      </p:sp>
      <p:pic>
        <p:nvPicPr>
          <p:cNvPr id="46089" name="Picture 15">
            <a:extLst>
              <a:ext uri="{FF2B5EF4-FFF2-40B4-BE49-F238E27FC236}">
                <a16:creationId xmlns:a16="http://schemas.microsoft.com/office/drawing/2014/main" id="{D668661E-8F21-B579-C4C7-A4605C3D0B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85145" y="1478648"/>
            <a:ext cx="7921625" cy="49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0303A35-12F5-1E9D-410D-01D77CA02E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8" name="Date Placeholder 3">
            <a:extLst>
              <a:ext uri="{FF2B5EF4-FFF2-40B4-BE49-F238E27FC236}">
                <a16:creationId xmlns:a16="http://schemas.microsoft.com/office/drawing/2014/main" id="{E3874EE1-1601-C2E2-9442-EE814E53358E}"/>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F874BD53-BA8F-2B39-43A0-835718E59011}"/>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22</a:t>
            </a:fld>
            <a:endParaRPr lang="en-US" altLang="en-US" sz="1400" dirty="0">
              <a:solidFill>
                <a:schemeClr val="bg1"/>
              </a:solidFill>
            </a:endParaRPr>
          </a:p>
        </p:txBody>
      </p:sp>
      <p:sp>
        <p:nvSpPr>
          <p:cNvPr id="3" name="TextBox 2">
            <a:extLst>
              <a:ext uri="{FF2B5EF4-FFF2-40B4-BE49-F238E27FC236}">
                <a16:creationId xmlns:a16="http://schemas.microsoft.com/office/drawing/2014/main" id="{2363980A-53EB-C561-129A-BF3832A261D3}"/>
              </a:ext>
            </a:extLst>
          </p:cNvPr>
          <p:cNvSpPr txBox="1"/>
          <p:nvPr/>
        </p:nvSpPr>
        <p:spPr>
          <a:xfrm>
            <a:off x="1176332" y="6107066"/>
            <a:ext cx="9739250" cy="707886"/>
          </a:xfrm>
          <a:prstGeom prst="rect">
            <a:avLst/>
          </a:prstGeom>
          <a:solidFill>
            <a:schemeClr val="tx1">
              <a:lumMod val="85000"/>
              <a:lumOff val="15000"/>
            </a:schemeClr>
          </a:solidFill>
          <a:ln>
            <a:noFill/>
          </a:ln>
        </p:spPr>
        <p:txBody>
          <a:bodyPr wrap="square" rtlCol="0">
            <a:spAutoFit/>
          </a:bodyPr>
          <a:lstStyle/>
          <a:p>
            <a:pPr algn="ctr"/>
            <a:r>
              <a:rPr lang="en-US" sz="4000" dirty="0">
                <a:solidFill>
                  <a:srgbClr val="FFFF00"/>
                </a:solidFill>
                <a:latin typeface="Arial" panose="020B0604020202020204" pitchFamily="34" charset="0"/>
                <a:cs typeface="Arial" panose="020B0604020202020204" pitchFamily="34" charset="0"/>
              </a:rPr>
              <a:t>Pentagon Models: </a:t>
            </a:r>
            <a:r>
              <a:rPr lang="en-US" sz="4000" i="1" dirty="0">
                <a:solidFill>
                  <a:srgbClr val="FFFF00"/>
                </a:solidFill>
                <a:latin typeface="Arial" panose="020B0604020202020204" pitchFamily="34" charset="0"/>
                <a:cs typeface="Arial" panose="020B0604020202020204" pitchFamily="34" charset="0"/>
              </a:rPr>
              <a:t>“30% Attrition”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C122-D077-1761-1504-7D683342DD01}"/>
              </a:ext>
            </a:extLst>
          </p:cNvPr>
          <p:cNvSpPr>
            <a:spLocks noGrp="1"/>
          </p:cNvSpPr>
          <p:nvPr>
            <p:ph type="title"/>
          </p:nvPr>
        </p:nvSpPr>
        <p:spPr>
          <a:xfrm>
            <a:off x="838200" y="365126"/>
            <a:ext cx="10515600" cy="1163424"/>
          </a:xfrm>
        </p:spPr>
        <p:txBody>
          <a:bodyPr/>
          <a:lstStyle/>
          <a:p>
            <a:pPr>
              <a:defRPr/>
            </a:pPr>
            <a:r>
              <a:rPr lang="en-US" dirty="0">
                <a:solidFill>
                  <a:srgbClr val="FFFF00"/>
                </a:solidFill>
                <a:latin typeface="Arial" panose="020B0604020202020204" pitchFamily="34" charset="0"/>
                <a:cs typeface="Arial" panose="020B0604020202020204" pitchFamily="34" charset="0"/>
              </a:rPr>
              <a:t> Mission Night One: Baghdad</a:t>
            </a:r>
          </a:p>
        </p:txBody>
      </p:sp>
      <p:sp>
        <p:nvSpPr>
          <p:cNvPr id="47107" name="Content Placeholder 2">
            <a:extLst>
              <a:ext uri="{FF2B5EF4-FFF2-40B4-BE49-F238E27FC236}">
                <a16:creationId xmlns:a16="http://schemas.microsoft.com/office/drawing/2014/main" id="{727362D1-F0B1-7999-4284-056ED1E828A4}"/>
              </a:ext>
            </a:extLst>
          </p:cNvPr>
          <p:cNvSpPr>
            <a:spLocks noGrp="1" noChangeArrowheads="1"/>
          </p:cNvSpPr>
          <p:nvPr>
            <p:ph idx="1"/>
          </p:nvPr>
        </p:nvSpPr>
        <p:spPr>
          <a:xfrm>
            <a:off x="947384" y="1416185"/>
            <a:ext cx="10515600" cy="4351338"/>
          </a:xfrm>
        </p:spPr>
        <p:txBody>
          <a:bodyPr>
            <a:normAutofit/>
          </a:bodyPr>
          <a:lstStyle/>
          <a:p>
            <a:r>
              <a:rPr lang="en-US" altLang="en-US" sz="3600" dirty="0">
                <a:solidFill>
                  <a:srgbClr val="FFFF00"/>
                </a:solidFill>
              </a:rPr>
              <a:t>Air Force in the East, Navy in the West</a:t>
            </a:r>
          </a:p>
          <a:p>
            <a:r>
              <a:rPr lang="en-US" altLang="en-US" sz="3600" dirty="0">
                <a:solidFill>
                  <a:srgbClr val="FFFF00"/>
                </a:solidFill>
              </a:rPr>
              <a:t>6 Drones </a:t>
            </a:r>
            <a:r>
              <a:rPr lang="en-US" altLang="en-US" sz="3600" dirty="0">
                <a:solidFill>
                  <a:srgbClr val="FFFF00"/>
                </a:solidFill>
                <a:latin typeface="Arial" panose="020B0604020202020204" pitchFamily="34" charset="0"/>
                <a:cs typeface="Arial" panose="020B0604020202020204" pitchFamily="34" charset="0"/>
              </a:rPr>
              <a:t>up</a:t>
            </a:r>
            <a:r>
              <a:rPr lang="en-US" altLang="en-US" sz="3600" dirty="0">
                <a:solidFill>
                  <a:srgbClr val="FFFF00"/>
                </a:solidFill>
              </a:rPr>
              <a:t> the middle 2 minutes early</a:t>
            </a:r>
          </a:p>
          <a:p>
            <a:r>
              <a:rPr lang="en-US" altLang="en-US" sz="3600" dirty="0">
                <a:solidFill>
                  <a:srgbClr val="FFFF00"/>
                </a:solidFill>
              </a:rPr>
              <a:t>Air Force Package</a:t>
            </a:r>
          </a:p>
          <a:p>
            <a:pPr lvl="1"/>
            <a:r>
              <a:rPr lang="en-US" altLang="en-US" sz="3600" dirty="0">
                <a:solidFill>
                  <a:srgbClr val="FFFF00"/>
                </a:solidFill>
              </a:rPr>
              <a:t>12 Wild Weasels, 3 EF-111s, 4 F-15Cs</a:t>
            </a:r>
          </a:p>
          <a:p>
            <a:r>
              <a:rPr lang="en-US" altLang="en-US" sz="3600" dirty="0">
                <a:solidFill>
                  <a:srgbClr val="FFFF00"/>
                </a:solidFill>
              </a:rPr>
              <a:t>US Navy Package</a:t>
            </a:r>
          </a:p>
          <a:p>
            <a:pPr lvl="1"/>
            <a:r>
              <a:rPr lang="en-US" altLang="en-US" sz="3600" dirty="0">
                <a:solidFill>
                  <a:srgbClr val="FFFF00"/>
                </a:solidFill>
              </a:rPr>
              <a:t>4 CAPs of A-6, EA-6B, F-14s, F-18s </a:t>
            </a:r>
          </a:p>
          <a:p>
            <a:pPr lvl="1"/>
            <a:r>
              <a:rPr lang="en-US" altLang="en-US" sz="3600" dirty="0">
                <a:solidFill>
                  <a:srgbClr val="FFFF00"/>
                </a:solidFill>
              </a:rPr>
              <a:t>38 Drones and 42 HARMs</a:t>
            </a:r>
          </a:p>
        </p:txBody>
      </p:sp>
      <p:pic>
        <p:nvPicPr>
          <p:cNvPr id="3" name="Picture 2">
            <a:extLst>
              <a:ext uri="{FF2B5EF4-FFF2-40B4-BE49-F238E27FC236}">
                <a16:creationId xmlns:a16="http://schemas.microsoft.com/office/drawing/2014/main" id="{3AD81574-37A1-5945-7B5A-D1652CE0392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E23939E5-37E3-04FB-8A1C-2D529FC7D825}"/>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B163AACF-D813-07F8-90E3-4DA87CD4C05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23</a:t>
            </a:fld>
            <a:endParaRPr lang="en-US" altLang="en-US" sz="1400" dirty="0">
              <a:solidFill>
                <a:schemeClr val="bg1"/>
              </a:solidFill>
            </a:endParaRPr>
          </a:p>
        </p:txBody>
      </p:sp>
      <p:sp>
        <p:nvSpPr>
          <p:cNvPr id="8" name="TextBox 7">
            <a:extLst>
              <a:ext uri="{FF2B5EF4-FFF2-40B4-BE49-F238E27FC236}">
                <a16:creationId xmlns:a16="http://schemas.microsoft.com/office/drawing/2014/main" id="{41E96039-E78E-0C13-5F04-5C56E8E2B1F3}"/>
              </a:ext>
            </a:extLst>
          </p:cNvPr>
          <p:cNvSpPr txBox="1"/>
          <p:nvPr/>
        </p:nvSpPr>
        <p:spPr>
          <a:xfrm>
            <a:off x="1188275" y="5602801"/>
            <a:ext cx="9739250" cy="1200329"/>
          </a:xfrm>
          <a:prstGeom prst="rect">
            <a:avLst/>
          </a:prstGeom>
          <a:solidFill>
            <a:schemeClr val="tx1">
              <a:lumMod val="85000"/>
              <a:lumOff val="15000"/>
            </a:schemeClr>
          </a:solidFill>
          <a:ln>
            <a:noFill/>
          </a:ln>
        </p:spPr>
        <p:txBody>
          <a:bodyPr wrap="square" rtlCol="0">
            <a:spAutoFit/>
          </a:bodyPr>
          <a:lstStyle/>
          <a:p>
            <a:pPr algn="ctr"/>
            <a:r>
              <a:rPr lang="en-US" sz="3600" dirty="0">
                <a:solidFill>
                  <a:srgbClr val="FFFF00"/>
                </a:solidFill>
                <a:latin typeface="Arial" panose="020B0604020202020204" pitchFamily="34" charset="0"/>
                <a:cs typeface="Arial" panose="020B0604020202020204" pitchFamily="34" charset="0"/>
              </a:rPr>
              <a:t>Resounding Success:  </a:t>
            </a:r>
          </a:p>
          <a:p>
            <a:pPr algn="ctr"/>
            <a:r>
              <a:rPr lang="en-US" sz="3600" dirty="0">
                <a:solidFill>
                  <a:srgbClr val="FFFF00"/>
                </a:solidFill>
                <a:latin typeface="Arial" panose="020B0604020202020204" pitchFamily="34" charset="0"/>
                <a:cs typeface="Arial" panose="020B0604020202020204" pitchFamily="34" charset="0"/>
              </a:rPr>
              <a:t>Targets Hit, No A/C Lost to SAMs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BE29-ED5C-4AE8-66F9-3C3CEB4B4B84}"/>
              </a:ext>
            </a:extLst>
          </p:cNvPr>
          <p:cNvSpPr>
            <a:spLocks noGrp="1"/>
          </p:cNvSpPr>
          <p:nvPr>
            <p:ph type="title"/>
          </p:nvPr>
        </p:nvSpPr>
        <p:spPr>
          <a:xfrm>
            <a:off x="838200" y="283237"/>
            <a:ext cx="10515600" cy="1325563"/>
          </a:xfrm>
        </p:spPr>
        <p:txBody>
          <a:bodyPr/>
          <a:lstStyle/>
          <a:p>
            <a:pPr>
              <a:defRPr/>
            </a:pPr>
            <a:r>
              <a:rPr lang="en-US" dirty="0">
                <a:solidFill>
                  <a:srgbClr val="FFFF00"/>
                </a:solidFill>
                <a:latin typeface="Arial" panose="020B0604020202020204" pitchFamily="34" charset="0"/>
                <a:cs typeface="Arial" panose="020B0604020202020204" pitchFamily="34" charset="0"/>
              </a:rPr>
              <a:t>Mission Video:  Weasel vs. SAMs</a:t>
            </a:r>
          </a:p>
        </p:txBody>
      </p:sp>
      <p:sp>
        <p:nvSpPr>
          <p:cNvPr id="51203" name="Content Placeholder 2">
            <a:extLst>
              <a:ext uri="{FF2B5EF4-FFF2-40B4-BE49-F238E27FC236}">
                <a16:creationId xmlns:a16="http://schemas.microsoft.com/office/drawing/2014/main" id="{733BE9C7-4F34-E5DC-618D-9A23F072A0B8}"/>
              </a:ext>
            </a:extLst>
          </p:cNvPr>
          <p:cNvSpPr>
            <a:spLocks noGrp="1" noChangeArrowheads="1"/>
          </p:cNvSpPr>
          <p:nvPr>
            <p:ph idx="1"/>
          </p:nvPr>
        </p:nvSpPr>
        <p:spPr>
          <a:xfrm>
            <a:off x="838200" y="1620905"/>
            <a:ext cx="10515600" cy="4351338"/>
          </a:xfrm>
        </p:spPr>
        <p:txBody>
          <a:bodyPr>
            <a:normAutofit/>
          </a:bodyPr>
          <a:lstStyle/>
          <a:p>
            <a:r>
              <a:rPr lang="en-US" altLang="en-US" sz="3600" dirty="0">
                <a:solidFill>
                  <a:srgbClr val="FFFF00"/>
                </a:solidFill>
                <a:latin typeface="Arial" panose="020B0604020202020204" pitchFamily="34" charset="0"/>
                <a:cs typeface="Arial" panose="020B0604020202020204" pitchFamily="34" charset="0"/>
              </a:rPr>
              <a:t>Day 5:  2 x F-4Gs; 2 HARMs/3 tanks each</a:t>
            </a:r>
          </a:p>
          <a:p>
            <a:r>
              <a:rPr lang="en-US" altLang="en-US" sz="3600" dirty="0">
                <a:solidFill>
                  <a:srgbClr val="FFFF00"/>
                </a:solidFill>
                <a:latin typeface="Arial" panose="020B0604020202020204" pitchFamily="34" charset="0"/>
                <a:cs typeface="Arial" panose="020B0604020202020204" pitchFamily="34" charset="0"/>
              </a:rPr>
              <a:t>Direct Support Mission: 3 x Italian Tornados bombing targets at Ali Al Salem AB (Kuwait)</a:t>
            </a:r>
          </a:p>
          <a:p>
            <a:r>
              <a:rPr lang="en-US" altLang="en-US" sz="3600" dirty="0">
                <a:solidFill>
                  <a:srgbClr val="FFFF00"/>
                </a:solidFill>
                <a:latin typeface="Arial" panose="020B0604020202020204" pitchFamily="34" charset="0"/>
                <a:cs typeface="Arial" panose="020B0604020202020204" pitchFamily="34" charset="0"/>
              </a:rPr>
              <a:t>SA-3 short-range engagement followed by longer-range SA-2 engagement</a:t>
            </a:r>
          </a:p>
          <a:p>
            <a:r>
              <a:rPr lang="en-US" altLang="en-US" sz="3600" dirty="0">
                <a:solidFill>
                  <a:srgbClr val="FFFF00"/>
                </a:solidFill>
                <a:latin typeface="Arial" panose="020B0604020202020204" pitchFamily="34" charset="0"/>
                <a:cs typeface="Arial" panose="020B0604020202020204" pitchFamily="34" charset="0"/>
              </a:rPr>
              <a:t>AAA</a:t>
            </a:r>
          </a:p>
          <a:p>
            <a:endParaRPr lang="en-US" altLang="en-US" sz="3600" dirty="0">
              <a:solidFill>
                <a:srgbClr val="FFFF00"/>
              </a:solidFill>
              <a:latin typeface="Arial" panose="020B0604020202020204" pitchFamily="34" charset="0"/>
              <a:cs typeface="Arial" panose="020B0604020202020204" pitchFamily="34" charset="0"/>
            </a:endParaRPr>
          </a:p>
          <a:p>
            <a:endParaRPr lang="en-US" altLang="en-US" sz="3600" dirty="0">
              <a:solidFill>
                <a:srgbClr val="FFFF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2C08CE-9D64-5EE1-A067-1A9CAA6AB66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88036162-CB1F-B2EE-7D5A-621838956A1F}"/>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B0D429A2-FC70-003D-16B7-27522EEB7668}"/>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24</a:t>
            </a:fld>
            <a:endParaRPr lang="en-US" altLang="en-US" sz="1400" dirty="0">
              <a:solidFill>
                <a:schemeClr val="bg1"/>
              </a:solidFill>
            </a:endParaRPr>
          </a:p>
        </p:txBody>
      </p:sp>
      <p:pic>
        <p:nvPicPr>
          <p:cNvPr id="4" name="Picture 3">
            <a:extLst>
              <a:ext uri="{FF2B5EF4-FFF2-40B4-BE49-F238E27FC236}">
                <a16:creationId xmlns:a16="http://schemas.microsoft.com/office/drawing/2014/main" id="{0AE9036A-21FF-3E5D-6E67-BEC5629279F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20669" y="3950368"/>
            <a:ext cx="2811437" cy="28427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4" name="Rectangle 51233">
            <a:extLst>
              <a:ext uri="{FF2B5EF4-FFF2-40B4-BE49-F238E27FC236}">
                <a16:creationId xmlns:a16="http://schemas.microsoft.com/office/drawing/2014/main" id="{959FFD63-C90B-AA59-571F-7AC03B42CDB2}"/>
              </a:ext>
            </a:extLst>
          </p:cNvPr>
          <p:cNvSpPr/>
          <p:nvPr/>
        </p:nvSpPr>
        <p:spPr>
          <a:xfrm>
            <a:off x="0" y="17284"/>
            <a:ext cx="12192000" cy="682343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2C08CE-9D64-5EE1-A067-1A9CAA6AB6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88036162-CB1F-B2EE-7D5A-621838956A1F}"/>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B0D429A2-FC70-003D-16B7-27522EEB7668}"/>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25</a:t>
            </a:fld>
            <a:endParaRPr lang="en-US" altLang="en-US" sz="1400" dirty="0">
              <a:solidFill>
                <a:schemeClr val="bg1"/>
              </a:solidFill>
            </a:endParaRPr>
          </a:p>
        </p:txBody>
      </p:sp>
      <p:grpSp>
        <p:nvGrpSpPr>
          <p:cNvPr id="51237" name="Group 51236">
            <a:extLst>
              <a:ext uri="{FF2B5EF4-FFF2-40B4-BE49-F238E27FC236}">
                <a16:creationId xmlns:a16="http://schemas.microsoft.com/office/drawing/2014/main" id="{352C7550-9525-B481-D8FC-6ABF38C34B1D}"/>
              </a:ext>
            </a:extLst>
          </p:cNvPr>
          <p:cNvGrpSpPr/>
          <p:nvPr/>
        </p:nvGrpSpPr>
        <p:grpSpPr>
          <a:xfrm>
            <a:off x="838200" y="17283"/>
            <a:ext cx="10674580" cy="6758120"/>
            <a:chOff x="838200" y="17283"/>
            <a:chExt cx="10674580" cy="6758120"/>
          </a:xfrm>
        </p:grpSpPr>
        <p:pic>
          <p:nvPicPr>
            <p:cNvPr id="51231" name="Picture 51230">
              <a:extLst>
                <a:ext uri="{FF2B5EF4-FFF2-40B4-BE49-F238E27FC236}">
                  <a16:creationId xmlns:a16="http://schemas.microsoft.com/office/drawing/2014/main" id="{45D28A13-FC4A-4539-BA3F-2F0CF12874A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6438" b="-14982"/>
            <a:stretch/>
          </p:blipFill>
          <p:spPr>
            <a:xfrm>
              <a:off x="838200" y="17283"/>
              <a:ext cx="10674580" cy="6758120"/>
            </a:xfrm>
            <a:prstGeom prst="rect">
              <a:avLst/>
            </a:prstGeom>
          </p:spPr>
        </p:pic>
        <p:sp>
          <p:nvSpPr>
            <p:cNvPr id="51235" name="TextBox 51234">
              <a:extLst>
                <a:ext uri="{FF2B5EF4-FFF2-40B4-BE49-F238E27FC236}">
                  <a16:creationId xmlns:a16="http://schemas.microsoft.com/office/drawing/2014/main" id="{31F7D4CB-FD67-3527-7EF1-FA20BDABC784}"/>
                </a:ext>
              </a:extLst>
            </p:cNvPr>
            <p:cNvSpPr txBox="1"/>
            <p:nvPr/>
          </p:nvSpPr>
          <p:spPr>
            <a:xfrm>
              <a:off x="6673755" y="5682809"/>
              <a:ext cx="603050" cy="369332"/>
            </a:xfrm>
            <a:prstGeom prst="rect">
              <a:avLst/>
            </a:prstGeom>
            <a:noFill/>
          </p:spPr>
          <p:txBody>
            <a:bodyPr wrap="none" rtlCol="0">
              <a:spAutoFit/>
            </a:bodyPr>
            <a:lstStyle/>
            <a:p>
              <a:r>
                <a:rPr lang="en-US" b="1" dirty="0"/>
                <a:t>AAA</a:t>
              </a:r>
            </a:p>
          </p:txBody>
        </p:sp>
        <p:sp>
          <p:nvSpPr>
            <p:cNvPr id="51236" name="TextBox 51235">
              <a:extLst>
                <a:ext uri="{FF2B5EF4-FFF2-40B4-BE49-F238E27FC236}">
                  <a16:creationId xmlns:a16="http://schemas.microsoft.com/office/drawing/2014/main" id="{629062E0-C407-016D-0356-164C0CF8359E}"/>
                </a:ext>
              </a:extLst>
            </p:cNvPr>
            <p:cNvSpPr txBox="1"/>
            <p:nvPr/>
          </p:nvSpPr>
          <p:spPr>
            <a:xfrm>
              <a:off x="5916784" y="6020306"/>
              <a:ext cx="1513941" cy="369332"/>
            </a:xfrm>
            <a:prstGeom prst="rect">
              <a:avLst/>
            </a:prstGeom>
            <a:noFill/>
          </p:spPr>
          <p:txBody>
            <a:bodyPr wrap="none" rtlCol="0">
              <a:spAutoFit/>
            </a:bodyPr>
            <a:lstStyle/>
            <a:p>
              <a:r>
                <a:rPr lang="en-US" b="1" dirty="0"/>
                <a:t>Jettison Tanks</a:t>
              </a:r>
            </a:p>
          </p:txBody>
        </p:sp>
      </p:grpSp>
    </p:spTree>
    <p:extLst>
      <p:ext uri="{BB962C8B-B14F-4D97-AF65-F5344CB8AC3E}">
        <p14:creationId xmlns:p14="http://schemas.microsoft.com/office/powerpoint/2010/main" val="309977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40DC-CBCB-4E84-CC26-8F8D0BEBC2D5}"/>
              </a:ext>
            </a:extLst>
          </p:cNvPr>
          <p:cNvSpPr>
            <a:spLocks noGrp="1"/>
          </p:cNvSpPr>
          <p:nvPr>
            <p:ph type="title"/>
          </p:nvPr>
        </p:nvSpPr>
        <p:spPr>
          <a:xfrm>
            <a:off x="838200" y="283237"/>
            <a:ext cx="10515600" cy="1325563"/>
          </a:xfrm>
        </p:spPr>
        <p:txBody>
          <a:bodyPr/>
          <a:lstStyle/>
          <a:p>
            <a:pPr>
              <a:defRPr/>
            </a:pPr>
            <a:r>
              <a:rPr lang="en-US" dirty="0">
                <a:solidFill>
                  <a:srgbClr val="FFFF00"/>
                </a:solidFill>
                <a:latin typeface="Arial" panose="020B0604020202020204" pitchFamily="34" charset="0"/>
                <a:cs typeface="Arial" panose="020B0604020202020204" pitchFamily="34" charset="0"/>
              </a:rPr>
              <a:t>DESERT STORM Lessons</a:t>
            </a:r>
          </a:p>
        </p:txBody>
      </p:sp>
      <p:sp>
        <p:nvSpPr>
          <p:cNvPr id="3" name="Content Placeholder 2">
            <a:extLst>
              <a:ext uri="{FF2B5EF4-FFF2-40B4-BE49-F238E27FC236}">
                <a16:creationId xmlns:a16="http://schemas.microsoft.com/office/drawing/2014/main" id="{049F9D2A-25F9-6442-4AA7-B6B0335EC028}"/>
              </a:ext>
            </a:extLst>
          </p:cNvPr>
          <p:cNvSpPr>
            <a:spLocks noGrp="1"/>
          </p:cNvSpPr>
          <p:nvPr>
            <p:ph idx="1"/>
          </p:nvPr>
        </p:nvSpPr>
        <p:spPr>
          <a:xfrm>
            <a:off x="838199" y="1493200"/>
            <a:ext cx="11009811" cy="4351338"/>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Fight like you train--believe in your team</a:t>
            </a:r>
          </a:p>
          <a:p>
            <a:pPr>
              <a:defRPr/>
            </a:pPr>
            <a:r>
              <a:rPr lang="en-US" sz="3600" dirty="0">
                <a:solidFill>
                  <a:srgbClr val="FFFF00"/>
                </a:solidFill>
                <a:latin typeface="Arial" panose="020B0604020202020204" pitchFamily="34" charset="0"/>
                <a:cs typeface="Arial" panose="020B0604020202020204" pitchFamily="34" charset="0"/>
              </a:rPr>
              <a:t>Know your systems and make ‘</a:t>
            </a:r>
            <a:r>
              <a:rPr lang="en-US" sz="3600" dirty="0" err="1">
                <a:solidFill>
                  <a:srgbClr val="FFFF00"/>
                </a:solidFill>
                <a:latin typeface="Arial" panose="020B0604020202020204" pitchFamily="34" charset="0"/>
                <a:cs typeface="Arial" panose="020B0604020202020204" pitchFamily="34" charset="0"/>
              </a:rPr>
              <a:t>em</a:t>
            </a:r>
            <a:r>
              <a:rPr lang="en-US" sz="3600" dirty="0">
                <a:solidFill>
                  <a:srgbClr val="FFFF00"/>
                </a:solidFill>
                <a:latin typeface="Arial" panose="020B0604020202020204" pitchFamily="34" charset="0"/>
                <a:cs typeface="Arial" panose="020B0604020202020204" pitchFamily="34" charset="0"/>
              </a:rPr>
              <a:t> better </a:t>
            </a:r>
          </a:p>
          <a:p>
            <a:pPr>
              <a:defRPr/>
            </a:pPr>
            <a:r>
              <a:rPr lang="en-US" sz="3600" dirty="0">
                <a:solidFill>
                  <a:srgbClr val="FFFF00"/>
                </a:solidFill>
                <a:latin typeface="Arial" panose="020B0604020202020204" pitchFamily="34" charset="0"/>
                <a:cs typeface="Arial" panose="020B0604020202020204" pitchFamily="34" charset="0"/>
              </a:rPr>
              <a:t>Adapt faster than the enemy--don’t fight the last war</a:t>
            </a:r>
          </a:p>
          <a:p>
            <a:pPr>
              <a:defRPr/>
            </a:pPr>
            <a:r>
              <a:rPr lang="en-US" sz="3600" dirty="0">
                <a:solidFill>
                  <a:srgbClr val="FFFF00"/>
                </a:solidFill>
                <a:latin typeface="Arial" panose="020B0604020202020204" pitchFamily="34" charset="0"/>
                <a:cs typeface="Arial" panose="020B0604020202020204" pitchFamily="34" charset="0"/>
              </a:rPr>
              <a:t>Know war and study wars--look for innovators</a:t>
            </a:r>
          </a:p>
          <a:p>
            <a:pPr marL="0" indent="0">
              <a:buNone/>
              <a:defRPr/>
            </a:pPr>
            <a:endParaRPr lang="en-US" sz="3600" dirty="0">
              <a:solidFill>
                <a:srgbClr val="FFFF00"/>
              </a:solidFill>
              <a:latin typeface="Arial" panose="020B0604020202020204" pitchFamily="34" charset="0"/>
              <a:cs typeface="Arial" panose="020B0604020202020204" pitchFamily="34" charset="0"/>
            </a:endParaRPr>
          </a:p>
        </p:txBody>
      </p:sp>
      <p:pic>
        <p:nvPicPr>
          <p:cNvPr id="50182" name="Picture 4">
            <a:extLst>
              <a:ext uri="{FF2B5EF4-FFF2-40B4-BE49-F238E27FC236}">
                <a16:creationId xmlns:a16="http://schemas.microsoft.com/office/drawing/2014/main" id="{C87676BB-D460-D8F0-D7B6-63CFE76790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5" b="8484"/>
          <a:stretch/>
        </p:blipFill>
        <p:spPr bwMode="auto">
          <a:xfrm>
            <a:off x="2279650" y="4067908"/>
            <a:ext cx="7632700" cy="279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DE86DB9-A02E-6FD9-3F0B-0CD898425C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964AD932-FD3A-E7CC-E3F8-FD8200BFC460}"/>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8" name="Slide Number Placeholder 5">
            <a:extLst>
              <a:ext uri="{FF2B5EF4-FFF2-40B4-BE49-F238E27FC236}">
                <a16:creationId xmlns:a16="http://schemas.microsoft.com/office/drawing/2014/main" id="{4AB9C365-6C85-39E1-632D-FE68DBE6D05E}"/>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26</a:t>
            </a:fld>
            <a:endParaRPr lang="en-US" altLang="en-US" sz="14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1076739" y="188912"/>
            <a:ext cx="10515600" cy="1325563"/>
          </a:xfrm>
        </p:spPr>
        <p:txBody>
          <a:bodyPr>
            <a:normAutofit/>
          </a:bodyPr>
          <a:lstStyle/>
          <a:p>
            <a:pPr algn="ctr" eaLnBrk="1" hangingPunct="1">
              <a:defRPr/>
            </a:pPr>
            <a:r>
              <a:rPr lang="en-US" altLang="en-US" dirty="0">
                <a:solidFill>
                  <a:srgbClr val="FFFF66"/>
                </a:solidFill>
                <a:latin typeface="Arial" panose="020B0604020202020204" pitchFamily="34" charset="0"/>
                <a:cs typeface="Arial" panose="020B0604020202020204" pitchFamily="34" charset="0"/>
              </a:rPr>
              <a:t>DESERT STORM: </a:t>
            </a:r>
            <a:br>
              <a:rPr lang="en-US" altLang="en-US" dirty="0">
                <a:solidFill>
                  <a:srgbClr val="FFFF66"/>
                </a:solidFill>
                <a:latin typeface="Arial" panose="020B0604020202020204" pitchFamily="34" charset="0"/>
                <a:cs typeface="Arial" panose="020B0604020202020204" pitchFamily="34" charset="0"/>
              </a:rPr>
            </a:br>
            <a:r>
              <a:rPr lang="en-US" altLang="en-US" dirty="0">
                <a:solidFill>
                  <a:srgbClr val="FFFF66"/>
                </a:solidFill>
                <a:latin typeface="Arial" panose="020B0604020202020204" pitchFamily="34" charset="0"/>
                <a:cs typeface="Arial" panose="020B0604020202020204" pitchFamily="34" charset="0"/>
              </a:rPr>
              <a:t>35</a:t>
            </a:r>
            <a:r>
              <a:rPr lang="en-US" altLang="en-US" baseline="30000" dirty="0">
                <a:solidFill>
                  <a:srgbClr val="FFFF66"/>
                </a:solidFill>
                <a:latin typeface="Arial" panose="020B0604020202020204" pitchFamily="34" charset="0"/>
                <a:cs typeface="Arial" panose="020B0604020202020204" pitchFamily="34" charset="0"/>
              </a:rPr>
              <a:t>th</a:t>
            </a:r>
            <a:r>
              <a:rPr lang="en-US" altLang="en-US" dirty="0">
                <a:solidFill>
                  <a:srgbClr val="FFFF66"/>
                </a:solidFill>
                <a:latin typeface="Arial" panose="020B0604020202020204" pitchFamily="34" charset="0"/>
                <a:cs typeface="Arial" panose="020B0604020202020204" pitchFamily="34" charset="0"/>
              </a:rPr>
              <a:t> TFW(P) Wild Weasels</a:t>
            </a:r>
          </a:p>
        </p:txBody>
      </p:sp>
      <p:sp>
        <p:nvSpPr>
          <p:cNvPr id="9222" name="Text Box 4">
            <a:extLst>
              <a:ext uri="{FF2B5EF4-FFF2-40B4-BE49-F238E27FC236}">
                <a16:creationId xmlns:a16="http://schemas.microsoft.com/office/drawing/2014/main" id="{B336AAAE-A2C8-0C57-630B-995ED3BAEA8D}"/>
              </a:ext>
            </a:extLst>
          </p:cNvPr>
          <p:cNvSpPr txBox="1">
            <a:spLocks noChangeArrowheads="1"/>
          </p:cNvSpPr>
          <p:nvPr/>
        </p:nvSpPr>
        <p:spPr bwMode="auto">
          <a:xfrm>
            <a:off x="2855914" y="4652963"/>
            <a:ext cx="6264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
        <p:nvSpPr>
          <p:cNvPr id="9223" name="Text Box 5">
            <a:extLst>
              <a:ext uri="{FF2B5EF4-FFF2-40B4-BE49-F238E27FC236}">
                <a16:creationId xmlns:a16="http://schemas.microsoft.com/office/drawing/2014/main" id="{50F53A26-3BE9-ADEF-DBFD-000C9C7920CB}"/>
              </a:ext>
            </a:extLst>
          </p:cNvPr>
          <p:cNvSpPr txBox="1">
            <a:spLocks noChangeArrowheads="1"/>
          </p:cNvSpPr>
          <p:nvPr/>
        </p:nvSpPr>
        <p:spPr bwMode="auto">
          <a:xfrm>
            <a:off x="2782889" y="4868863"/>
            <a:ext cx="6734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50000"/>
              </a:spcBef>
              <a:buClrTx/>
              <a:buSzTx/>
              <a:buFontTx/>
              <a:buNone/>
            </a:pPr>
            <a:endParaRPr lang="en-US" altLang="en-US" sz="1800">
              <a:latin typeface="Arial" panose="020B0604020202020204" pitchFamily="34" charset="0"/>
            </a:endParaRP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27</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2" name="Picture 1">
            <a:extLst>
              <a:ext uri="{FF2B5EF4-FFF2-40B4-BE49-F238E27FC236}">
                <a16:creationId xmlns:a16="http://schemas.microsoft.com/office/drawing/2014/main" id="{CDBFB43F-4BD2-D689-C9D1-35654672345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021276" y="1959429"/>
            <a:ext cx="10110976" cy="48724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4251B134-DC6A-513D-FC8E-F7E16A7F2582}"/>
              </a:ext>
            </a:extLst>
          </p:cNvPr>
          <p:cNvSpPr>
            <a:spLocks noGrp="1" noChangeArrowheads="1"/>
          </p:cNvSpPr>
          <p:nvPr>
            <p:ph type="ctrTitle"/>
          </p:nvPr>
        </p:nvSpPr>
        <p:spPr>
          <a:xfrm>
            <a:off x="1929911" y="136525"/>
            <a:ext cx="8327537" cy="2016368"/>
          </a:xfrm>
        </p:spPr>
        <p:txBody>
          <a:bodyPr>
            <a:normAutofit/>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Weasels: Today and Tomorrow</a:t>
            </a:r>
          </a:p>
        </p:txBody>
      </p:sp>
      <p:sp>
        <p:nvSpPr>
          <p:cNvPr id="4101" name="Rectangle 5">
            <a:extLst>
              <a:ext uri="{FF2B5EF4-FFF2-40B4-BE49-F238E27FC236}">
                <a16:creationId xmlns:a16="http://schemas.microsoft.com/office/drawing/2014/main" id="{1D9EB26D-4C09-067F-3416-02D0209F9C0A}"/>
              </a:ext>
            </a:extLst>
          </p:cNvPr>
          <p:cNvSpPr>
            <a:spLocks noGrp="1" noChangeArrowheads="1"/>
          </p:cNvSpPr>
          <p:nvPr>
            <p:ph type="subTitle" idx="1"/>
          </p:nvPr>
        </p:nvSpPr>
        <p:spPr>
          <a:xfrm>
            <a:off x="1683604" y="5211518"/>
            <a:ext cx="8820150" cy="1038225"/>
          </a:xfrm>
        </p:spPr>
        <p:txBody>
          <a:bodyPr>
            <a:normAutofit/>
          </a:bodyPr>
          <a:lstStyle/>
          <a:p>
            <a:pPr eaLnBrk="1" hangingPunct="1"/>
            <a:r>
              <a:rPr lang="en-US" altLang="en-US" sz="4400" dirty="0">
                <a:solidFill>
                  <a:srgbClr val="FFFFFF"/>
                </a:solidFill>
                <a:latin typeface="Arial" panose="020B0604020202020204" pitchFamily="34" charset="0"/>
                <a:cs typeface="Arial" panose="020B0604020202020204" pitchFamily="34" charset="0"/>
              </a:rPr>
              <a:t>Brandon “Mascot” McBrayer</a:t>
            </a:r>
          </a:p>
        </p:txBody>
      </p:sp>
      <p:pic>
        <p:nvPicPr>
          <p:cNvPr id="5126" name="Picture 7">
            <a:extLst>
              <a:ext uri="{FF2B5EF4-FFF2-40B4-BE49-F238E27FC236}">
                <a16:creationId xmlns:a16="http://schemas.microsoft.com/office/drawing/2014/main" id="{3EC70F51-27B7-FAB2-FA03-87FA66C61809}"/>
              </a:ext>
            </a:extLst>
          </p:cNvPr>
          <p:cNvPicPr>
            <a:picLocks noChangeAspect="1" noChangeArrowheads="1"/>
          </p:cNvPicPr>
          <p:nvPr/>
        </p:nvPicPr>
        <p:blipFill>
          <a:blip r:embed="rId3" cstate="screen">
            <a:lum contrast="6000"/>
            <a:extLst>
              <a:ext uri="{BEBA8EAE-BF5A-486C-A8C5-ECC9F3942E4B}">
                <a14:imgProps xmlns:a14="http://schemas.microsoft.com/office/drawing/2010/main">
                  <a14:imgLayer r:embed="rId4">
                    <a14:imgEffect>
                      <a14:backgroundRemoval t="3571" b="96182" l="4079" r="94613">
                        <a14:backgroundMark x1="26726" y1="1108" x2="0" y2="59729"/>
                      </a14:backgroundRemoval>
                    </a14:imgEffect>
                  </a14:imgLayer>
                </a14:imgProps>
              </a:ext>
              <a:ext uri="{28A0092B-C50C-407E-A947-70E740481C1C}">
                <a14:useLocalDpi xmlns:a14="http://schemas.microsoft.com/office/drawing/2010/main"/>
              </a:ext>
            </a:extLst>
          </a:blip>
          <a:srcRect/>
          <a:stretch>
            <a:fillRect/>
          </a:stretch>
        </p:blipFill>
        <p:spPr bwMode="auto">
          <a:xfrm>
            <a:off x="4689535" y="2262186"/>
            <a:ext cx="28082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849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C122-D077-1761-1504-7D683342DD01}"/>
              </a:ext>
            </a:extLst>
          </p:cNvPr>
          <p:cNvSpPr>
            <a:spLocks noGrp="1"/>
          </p:cNvSpPr>
          <p:nvPr>
            <p:ph type="title"/>
          </p:nvPr>
        </p:nvSpPr>
        <p:spPr>
          <a:xfrm>
            <a:off x="838200" y="365126"/>
            <a:ext cx="10515600" cy="1163424"/>
          </a:xfrm>
        </p:spPr>
        <p:txBody>
          <a:bodyPr/>
          <a:lstStyle/>
          <a:p>
            <a:pPr>
              <a:defRPr/>
            </a:pPr>
            <a:r>
              <a:rPr lang="en-US" dirty="0">
                <a:solidFill>
                  <a:srgbClr val="FFFF00"/>
                </a:solidFill>
                <a:latin typeface="Arial" panose="020B0604020202020204" pitchFamily="34" charset="0"/>
                <a:cs typeface="Arial" panose="020B0604020202020204" pitchFamily="34" charset="0"/>
              </a:rPr>
              <a:t> Mission Night One: Baghdad</a:t>
            </a:r>
          </a:p>
        </p:txBody>
      </p:sp>
      <p:sp>
        <p:nvSpPr>
          <p:cNvPr id="47107" name="Content Placeholder 2">
            <a:extLst>
              <a:ext uri="{FF2B5EF4-FFF2-40B4-BE49-F238E27FC236}">
                <a16:creationId xmlns:a16="http://schemas.microsoft.com/office/drawing/2014/main" id="{727362D1-F0B1-7999-4284-056ED1E828A4}"/>
              </a:ext>
            </a:extLst>
          </p:cNvPr>
          <p:cNvSpPr>
            <a:spLocks noGrp="1" noChangeArrowheads="1"/>
          </p:cNvSpPr>
          <p:nvPr>
            <p:ph idx="1"/>
          </p:nvPr>
        </p:nvSpPr>
        <p:spPr>
          <a:xfrm>
            <a:off x="947384" y="1416185"/>
            <a:ext cx="10515600" cy="4351338"/>
          </a:xfrm>
        </p:spPr>
        <p:txBody>
          <a:bodyPr>
            <a:normAutofit/>
          </a:bodyPr>
          <a:lstStyle/>
          <a:p>
            <a:r>
              <a:rPr lang="en-US" altLang="en-US" sz="3600" dirty="0">
                <a:solidFill>
                  <a:srgbClr val="FFFF00"/>
                </a:solidFill>
              </a:rPr>
              <a:t>Air Force in the East, Navy in the West</a:t>
            </a:r>
          </a:p>
          <a:p>
            <a:r>
              <a:rPr lang="en-US" altLang="en-US" sz="3600" dirty="0">
                <a:solidFill>
                  <a:srgbClr val="FFFF00"/>
                </a:solidFill>
              </a:rPr>
              <a:t>6 Drones </a:t>
            </a:r>
            <a:r>
              <a:rPr lang="en-US" altLang="en-US" sz="3600" dirty="0">
                <a:solidFill>
                  <a:srgbClr val="FFFF00"/>
                </a:solidFill>
                <a:latin typeface="Arial" panose="020B0604020202020204" pitchFamily="34" charset="0"/>
                <a:cs typeface="Arial" panose="020B0604020202020204" pitchFamily="34" charset="0"/>
              </a:rPr>
              <a:t>up</a:t>
            </a:r>
            <a:r>
              <a:rPr lang="en-US" altLang="en-US" sz="3600" dirty="0">
                <a:solidFill>
                  <a:srgbClr val="FFFF00"/>
                </a:solidFill>
              </a:rPr>
              <a:t> the middle 2 minutes early</a:t>
            </a:r>
          </a:p>
          <a:p>
            <a:r>
              <a:rPr lang="en-US" altLang="en-US" sz="3600" dirty="0">
                <a:solidFill>
                  <a:srgbClr val="FFFF00"/>
                </a:solidFill>
              </a:rPr>
              <a:t>Air Force Package</a:t>
            </a:r>
          </a:p>
          <a:p>
            <a:pPr lvl="1"/>
            <a:r>
              <a:rPr lang="en-US" altLang="en-US" sz="3600" dirty="0">
                <a:solidFill>
                  <a:srgbClr val="FFFF00"/>
                </a:solidFill>
              </a:rPr>
              <a:t>12 Wild Weasels, 3 EF-111s, 4 F-15Cs</a:t>
            </a:r>
          </a:p>
          <a:p>
            <a:r>
              <a:rPr lang="en-US" altLang="en-US" sz="3600" dirty="0">
                <a:solidFill>
                  <a:srgbClr val="FFFF00"/>
                </a:solidFill>
              </a:rPr>
              <a:t>US Navy Package</a:t>
            </a:r>
          </a:p>
          <a:p>
            <a:pPr lvl="1"/>
            <a:r>
              <a:rPr lang="en-US" altLang="en-US" sz="3600" dirty="0">
                <a:solidFill>
                  <a:srgbClr val="FFFF00"/>
                </a:solidFill>
              </a:rPr>
              <a:t>4 CAPs of A-6, EA-6B, F-14s, F-18s </a:t>
            </a:r>
          </a:p>
          <a:p>
            <a:pPr lvl="1"/>
            <a:r>
              <a:rPr lang="en-US" altLang="en-US" sz="3600" dirty="0">
                <a:solidFill>
                  <a:srgbClr val="FFFF00"/>
                </a:solidFill>
              </a:rPr>
              <a:t>38 Drones and 42 HARMs</a:t>
            </a:r>
          </a:p>
        </p:txBody>
      </p:sp>
      <p:pic>
        <p:nvPicPr>
          <p:cNvPr id="3" name="Picture 2">
            <a:extLst>
              <a:ext uri="{FF2B5EF4-FFF2-40B4-BE49-F238E27FC236}">
                <a16:creationId xmlns:a16="http://schemas.microsoft.com/office/drawing/2014/main" id="{3AD81574-37A1-5945-7B5A-D1652CE0392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6" name="Date Placeholder 3">
            <a:extLst>
              <a:ext uri="{FF2B5EF4-FFF2-40B4-BE49-F238E27FC236}">
                <a16:creationId xmlns:a16="http://schemas.microsoft.com/office/drawing/2014/main" id="{E23939E5-37E3-04FB-8A1C-2D529FC7D825}"/>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B163AACF-D813-07F8-90E3-4DA87CD4C05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29</a:t>
            </a:fld>
            <a:endParaRPr lang="en-US" altLang="en-US" sz="1400" dirty="0">
              <a:solidFill>
                <a:schemeClr val="bg1"/>
              </a:solidFill>
            </a:endParaRPr>
          </a:p>
        </p:txBody>
      </p:sp>
      <p:sp>
        <p:nvSpPr>
          <p:cNvPr id="8" name="TextBox 7">
            <a:extLst>
              <a:ext uri="{FF2B5EF4-FFF2-40B4-BE49-F238E27FC236}">
                <a16:creationId xmlns:a16="http://schemas.microsoft.com/office/drawing/2014/main" id="{41E96039-E78E-0C13-5F04-5C56E8E2B1F3}"/>
              </a:ext>
            </a:extLst>
          </p:cNvPr>
          <p:cNvSpPr txBox="1"/>
          <p:nvPr/>
        </p:nvSpPr>
        <p:spPr>
          <a:xfrm>
            <a:off x="1188275" y="5602801"/>
            <a:ext cx="9739250" cy="1200329"/>
          </a:xfrm>
          <a:prstGeom prst="rect">
            <a:avLst/>
          </a:prstGeom>
          <a:solidFill>
            <a:schemeClr val="tx1">
              <a:lumMod val="85000"/>
              <a:lumOff val="15000"/>
            </a:schemeClr>
          </a:solidFill>
          <a:ln>
            <a:noFill/>
          </a:ln>
        </p:spPr>
        <p:txBody>
          <a:bodyPr wrap="square" rtlCol="0">
            <a:spAutoFit/>
          </a:bodyPr>
          <a:lstStyle/>
          <a:p>
            <a:pPr algn="ctr"/>
            <a:r>
              <a:rPr lang="en-US" sz="3600" dirty="0">
                <a:solidFill>
                  <a:srgbClr val="FFFF00"/>
                </a:solidFill>
                <a:latin typeface="Arial" panose="020B0604020202020204" pitchFamily="34" charset="0"/>
                <a:cs typeface="Arial" panose="020B0604020202020204" pitchFamily="34" charset="0"/>
              </a:rPr>
              <a:t>Resounding Success:  </a:t>
            </a:r>
          </a:p>
          <a:p>
            <a:pPr algn="ctr"/>
            <a:r>
              <a:rPr lang="en-US" sz="3600" dirty="0">
                <a:solidFill>
                  <a:srgbClr val="FFFF00"/>
                </a:solidFill>
                <a:latin typeface="Arial" panose="020B0604020202020204" pitchFamily="34" charset="0"/>
                <a:cs typeface="Arial" panose="020B0604020202020204" pitchFamily="34" charset="0"/>
              </a:rPr>
              <a:t>Targets Hit, No A/C Lost to SAMs</a:t>
            </a:r>
          </a:p>
        </p:txBody>
      </p:sp>
    </p:spTree>
    <p:extLst>
      <p:ext uri="{BB962C8B-B14F-4D97-AF65-F5344CB8AC3E}">
        <p14:creationId xmlns:p14="http://schemas.microsoft.com/office/powerpoint/2010/main" val="1153813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26611" y="262902"/>
            <a:ext cx="10515600" cy="1251573"/>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Vietnam Conflict</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230576" y="1494409"/>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March of ‘65: Operation Rolling Thunder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Aerial interdiction campaign in North Vietnam</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North Vietnamese Response</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Strengthened defenses: SA-2 SAMs, IADS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July 24, 1965: USAF F-4C shot down</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July 25, 1965: Drone shot down @ 59k’</a:t>
            </a:r>
          </a:p>
          <a:p>
            <a:pPr>
              <a:lnSpc>
                <a:spcPct val="80000"/>
              </a:lnSpc>
            </a:pPr>
            <a:r>
              <a:rPr lang="en-US" altLang="en-US" sz="3600" dirty="0">
                <a:solidFill>
                  <a:srgbClr val="FFFF66"/>
                </a:solidFill>
                <a:latin typeface="Arial" panose="020B0604020202020204" pitchFamily="34" charset="0"/>
                <a:cs typeface="Arial" panose="020B0604020202020204" pitchFamily="34" charset="0"/>
              </a:rPr>
              <a:t>Iron Hand: retaliatory SAM strikes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North forewarned</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Dummy sites, fake missiles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6 of 46 F-105D strikers lost </a:t>
            </a: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2" name="Picture 1">
            <a:extLst>
              <a:ext uri="{FF2B5EF4-FFF2-40B4-BE49-F238E27FC236}">
                <a16:creationId xmlns:a16="http://schemas.microsoft.com/office/drawing/2014/main" id="{326730C4-68C8-93C6-0252-C4C4ADA7C0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52680" y="4040904"/>
            <a:ext cx="4039320" cy="2799812"/>
          </a:xfrm>
          <a:prstGeom prst="rect">
            <a:avLst/>
          </a:prstGeom>
        </p:spPr>
      </p:pic>
    </p:spTree>
    <p:extLst>
      <p:ext uri="{BB962C8B-B14F-4D97-AF65-F5344CB8AC3E}">
        <p14:creationId xmlns:p14="http://schemas.microsoft.com/office/powerpoint/2010/main" val="4173641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Block 50/52 F-16CJ</a:t>
            </a: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30</a:t>
            </a:fld>
            <a:endParaRPr lang="en-US" altLang="en-US" sz="1400" dirty="0">
              <a:solidFill>
                <a:schemeClr val="bg1"/>
              </a:solidFill>
            </a:endParaRPr>
          </a:p>
        </p:txBody>
      </p:sp>
      <p:pic>
        <p:nvPicPr>
          <p:cNvPr id="12" name="Picture 11">
            <a:extLst>
              <a:ext uri="{FF2B5EF4-FFF2-40B4-BE49-F238E27FC236}">
                <a16:creationId xmlns:a16="http://schemas.microsoft.com/office/drawing/2014/main" id="{D679D292-49A0-E65C-7A7F-B860C9C991A7}"/>
              </a:ext>
            </a:extLst>
          </p:cNvPr>
          <p:cNvPicPr>
            <a:picLocks noChangeAspect="1"/>
          </p:cNvPicPr>
          <p:nvPr/>
        </p:nvPicPr>
        <p:blipFill rotWithShape="1">
          <a:blip r:embed="rId5">
            <a:extLst>
              <a:ext uri="{28A0092B-C50C-407E-A947-70E740481C1C}">
                <a14:useLocalDpi xmlns:a14="http://schemas.microsoft.com/office/drawing/2010/main" val="0"/>
              </a:ext>
            </a:extLst>
          </a:blip>
          <a:srcRect l="7299" t="42952" r="47812" b="8019"/>
          <a:stretch/>
        </p:blipFill>
        <p:spPr>
          <a:xfrm>
            <a:off x="174945" y="2045970"/>
            <a:ext cx="5133088" cy="3737610"/>
          </a:xfrm>
          <a:prstGeom prst="rect">
            <a:avLst/>
          </a:prstGeom>
        </p:spPr>
      </p:pic>
      <p:pic>
        <p:nvPicPr>
          <p:cNvPr id="14" name="Picture 13">
            <a:extLst>
              <a:ext uri="{FF2B5EF4-FFF2-40B4-BE49-F238E27FC236}">
                <a16:creationId xmlns:a16="http://schemas.microsoft.com/office/drawing/2014/main" id="{15CFBEC2-C098-59DC-2107-99570F46DEA1}"/>
              </a:ext>
            </a:extLst>
          </p:cNvPr>
          <p:cNvPicPr>
            <a:picLocks noChangeAspect="1"/>
          </p:cNvPicPr>
          <p:nvPr/>
        </p:nvPicPr>
        <p:blipFill rotWithShape="1">
          <a:blip r:embed="rId6">
            <a:extLst>
              <a:ext uri="{28A0092B-C50C-407E-A947-70E740481C1C}">
                <a14:useLocalDpi xmlns:a14="http://schemas.microsoft.com/office/drawing/2010/main" val="0"/>
              </a:ext>
            </a:extLst>
          </a:blip>
          <a:srcRect l="5941" t="2577" r="4744" b="7203"/>
          <a:stretch/>
        </p:blipFill>
        <p:spPr>
          <a:xfrm>
            <a:off x="5436443" y="2045970"/>
            <a:ext cx="6580612" cy="3749114"/>
          </a:xfrm>
          <a:prstGeom prst="rect">
            <a:avLst/>
          </a:prstGeom>
        </p:spPr>
      </p:pic>
      <p:sp>
        <p:nvSpPr>
          <p:cNvPr id="8" name="Content Placeholder 2">
            <a:extLst>
              <a:ext uri="{FF2B5EF4-FFF2-40B4-BE49-F238E27FC236}">
                <a16:creationId xmlns:a16="http://schemas.microsoft.com/office/drawing/2014/main" id="{A7217CF4-554B-412F-A6F0-F5C5E81B37D9}"/>
              </a:ext>
            </a:extLst>
          </p:cNvPr>
          <p:cNvSpPr>
            <a:spLocks noGrp="1"/>
          </p:cNvSpPr>
          <p:nvPr>
            <p:ph idx="1"/>
          </p:nvPr>
        </p:nvSpPr>
        <p:spPr>
          <a:xfrm>
            <a:off x="1014504" y="1480783"/>
            <a:ext cx="10408671" cy="1856777"/>
          </a:xfrm>
        </p:spPr>
        <p:txBody>
          <a:bodyPr>
            <a:normAutofit/>
          </a:bodyPr>
          <a:lstStyle/>
          <a:p>
            <a:pPr>
              <a:defRPr/>
            </a:pPr>
            <a:r>
              <a:rPr lang="en-US" sz="3600" dirty="0" err="1">
                <a:solidFill>
                  <a:srgbClr val="FFFF00"/>
                </a:solidFill>
                <a:latin typeface="Arial" panose="020B0604020202020204" pitchFamily="34" charset="0"/>
                <a:cs typeface="Arial" panose="020B0604020202020204" pitchFamily="34" charset="0"/>
              </a:rPr>
              <a:t>Sqds</a:t>
            </a:r>
            <a:r>
              <a:rPr lang="en-US" sz="3600" dirty="0">
                <a:solidFill>
                  <a:srgbClr val="FFFF00"/>
                </a:solidFill>
                <a:latin typeface="Arial" panose="020B0604020202020204" pitchFamily="34" charset="0"/>
                <a:cs typeface="Arial" panose="020B0604020202020204" pitchFamily="34" charset="0"/>
              </a:rPr>
              <a:t>: 1x </a:t>
            </a:r>
            <a:r>
              <a:rPr lang="en-US" sz="3600" dirty="0" err="1">
                <a:solidFill>
                  <a:srgbClr val="FFFF00"/>
                </a:solidFill>
                <a:latin typeface="Arial" panose="020B0604020202020204" pitchFamily="34" charset="0"/>
                <a:cs typeface="Arial" panose="020B0604020202020204" pitchFamily="34" charset="0"/>
              </a:rPr>
              <a:t>Spang</a:t>
            </a:r>
            <a:r>
              <a:rPr lang="en-US" sz="3600" dirty="0">
                <a:solidFill>
                  <a:srgbClr val="FFFF00"/>
                </a:solidFill>
                <a:latin typeface="Arial" panose="020B0604020202020204" pitchFamily="34" charset="0"/>
                <a:cs typeface="Arial" panose="020B0604020202020204" pitchFamily="34" charset="0"/>
              </a:rPr>
              <a:t>, 2x Misawa, 3x Shaw, 2x ANG</a:t>
            </a:r>
          </a:p>
        </p:txBody>
      </p:sp>
    </p:spTree>
    <p:extLst>
      <p:ext uri="{BB962C8B-B14F-4D97-AF65-F5344CB8AC3E}">
        <p14:creationId xmlns:p14="http://schemas.microsoft.com/office/powerpoint/2010/main" val="193773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F-16 Sensors</a:t>
            </a:r>
          </a:p>
        </p:txBody>
      </p:sp>
      <p:sp>
        <p:nvSpPr>
          <p:cNvPr id="3" name="Content Placeholder 2">
            <a:extLst>
              <a:ext uri="{FF2B5EF4-FFF2-40B4-BE49-F238E27FC236}">
                <a16:creationId xmlns:a16="http://schemas.microsoft.com/office/drawing/2014/main" id="{83ACF8C3-2A11-8130-7321-0604BEF285AD}"/>
              </a:ext>
            </a:extLst>
          </p:cNvPr>
          <p:cNvSpPr>
            <a:spLocks noGrp="1"/>
          </p:cNvSpPr>
          <p:nvPr>
            <p:ph idx="1"/>
          </p:nvPr>
        </p:nvSpPr>
        <p:spPr>
          <a:xfrm>
            <a:off x="1014504" y="1480783"/>
            <a:ext cx="10408671" cy="1856777"/>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HTS / ATP</a:t>
            </a:r>
          </a:p>
          <a:p>
            <a:pPr>
              <a:defRPr/>
            </a:pPr>
            <a:r>
              <a:rPr lang="en-US" sz="3600" dirty="0">
                <a:solidFill>
                  <a:srgbClr val="FFFF00"/>
                </a:solidFill>
                <a:latin typeface="Arial" panose="020B0604020202020204" pitchFamily="34" charset="0"/>
                <a:cs typeface="Arial" panose="020B0604020202020204" pitchFamily="34" charset="0"/>
              </a:rPr>
              <a:t>LINK-16</a:t>
            </a:r>
          </a:p>
          <a:p>
            <a:pPr>
              <a:defRPr/>
            </a:pPr>
            <a:r>
              <a:rPr lang="en-US" sz="3600" dirty="0">
                <a:solidFill>
                  <a:srgbClr val="FFFF00"/>
                </a:solidFill>
                <a:latin typeface="Arial" panose="020B0604020202020204" pitchFamily="34" charset="0"/>
                <a:cs typeface="Arial" panose="020B0604020202020204" pitchFamily="34" charset="0"/>
              </a:rPr>
              <a:t>JHMCS / NVG</a:t>
            </a:r>
          </a:p>
          <a:p>
            <a:pPr marL="0" indent="0">
              <a:buNone/>
              <a:defRPr/>
            </a:pPr>
            <a:endParaRPr lang="en-US" sz="3600" dirty="0">
              <a:solidFill>
                <a:srgbClr val="FFFF00"/>
              </a:solidFill>
              <a:latin typeface="Arial" panose="020B0604020202020204" pitchFamily="34" charset="0"/>
              <a:cs typeface="Arial" panose="020B0604020202020204" pitchFamily="34" charset="0"/>
            </a:endParaRPr>
          </a:p>
          <a:p>
            <a:pPr marL="0" indent="0">
              <a:buNone/>
              <a:defRPr/>
            </a:pPr>
            <a:endParaRPr 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31</a:t>
            </a:fld>
            <a:endParaRPr lang="en-US" altLang="en-US" sz="1400" dirty="0">
              <a:solidFill>
                <a:schemeClr val="bg1"/>
              </a:solidFill>
            </a:endParaRPr>
          </a:p>
        </p:txBody>
      </p:sp>
      <p:pic>
        <p:nvPicPr>
          <p:cNvPr id="5" name="Picture 4">
            <a:extLst>
              <a:ext uri="{FF2B5EF4-FFF2-40B4-BE49-F238E27FC236}">
                <a16:creationId xmlns:a16="http://schemas.microsoft.com/office/drawing/2014/main" id="{B64D2D04-22FE-FCE0-CC43-FD67D954C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23" y="3394028"/>
            <a:ext cx="4845529" cy="2914650"/>
          </a:xfrm>
          <a:prstGeom prst="rect">
            <a:avLst/>
          </a:prstGeom>
        </p:spPr>
      </p:pic>
      <p:pic>
        <p:nvPicPr>
          <p:cNvPr id="11" name="Picture 10">
            <a:extLst>
              <a:ext uri="{FF2B5EF4-FFF2-40B4-BE49-F238E27FC236}">
                <a16:creationId xmlns:a16="http://schemas.microsoft.com/office/drawing/2014/main" id="{9BF0A8D9-A8A2-5325-7908-5A1571EFF2F4}"/>
              </a:ext>
            </a:extLst>
          </p:cNvPr>
          <p:cNvPicPr>
            <a:picLocks noChangeAspect="1"/>
          </p:cNvPicPr>
          <p:nvPr/>
        </p:nvPicPr>
        <p:blipFill rotWithShape="1">
          <a:blip r:embed="rId6">
            <a:extLst>
              <a:ext uri="{28A0092B-C50C-407E-A947-70E740481C1C}">
                <a14:useLocalDpi xmlns:a14="http://schemas.microsoft.com/office/drawing/2010/main" val="0"/>
              </a:ext>
            </a:extLst>
          </a:blip>
          <a:srcRect l="10623" t="12273" r="10926" b="11984"/>
          <a:stretch/>
        </p:blipFill>
        <p:spPr>
          <a:xfrm>
            <a:off x="5762165" y="1557335"/>
            <a:ext cx="4845529" cy="4725019"/>
          </a:xfrm>
          <a:prstGeom prst="rect">
            <a:avLst/>
          </a:prstGeom>
        </p:spPr>
      </p:pic>
    </p:spTree>
    <p:extLst>
      <p:ext uri="{BB962C8B-B14F-4D97-AF65-F5344CB8AC3E}">
        <p14:creationId xmlns:p14="http://schemas.microsoft.com/office/powerpoint/2010/main" val="550470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F-16 Weapons</a:t>
            </a:r>
          </a:p>
        </p:txBody>
      </p:sp>
      <p:sp>
        <p:nvSpPr>
          <p:cNvPr id="3" name="Content Placeholder 2">
            <a:extLst>
              <a:ext uri="{FF2B5EF4-FFF2-40B4-BE49-F238E27FC236}">
                <a16:creationId xmlns:a16="http://schemas.microsoft.com/office/drawing/2014/main" id="{83ACF8C3-2A11-8130-7321-0604BEF285AD}"/>
              </a:ext>
            </a:extLst>
          </p:cNvPr>
          <p:cNvSpPr>
            <a:spLocks noGrp="1"/>
          </p:cNvSpPr>
          <p:nvPr>
            <p:ph idx="1"/>
          </p:nvPr>
        </p:nvSpPr>
        <p:spPr>
          <a:xfrm>
            <a:off x="1014504" y="1480783"/>
            <a:ext cx="10408671" cy="4114800"/>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AGM-88</a:t>
            </a:r>
          </a:p>
          <a:p>
            <a:pPr>
              <a:defRPr/>
            </a:pPr>
            <a:r>
              <a:rPr lang="en-US" sz="3600" dirty="0">
                <a:solidFill>
                  <a:srgbClr val="FFFF00"/>
                </a:solidFill>
                <a:latin typeface="Arial" panose="020B0604020202020204" pitchFamily="34" charset="0"/>
                <a:cs typeface="Arial" panose="020B0604020202020204" pitchFamily="34" charset="0"/>
              </a:rPr>
              <a:t>GBU-31 / 54 / 39</a:t>
            </a:r>
          </a:p>
          <a:p>
            <a:pPr>
              <a:defRPr/>
            </a:pPr>
            <a:r>
              <a:rPr lang="en-US" sz="3600" dirty="0">
                <a:solidFill>
                  <a:srgbClr val="FFFF00"/>
                </a:solidFill>
                <a:latin typeface="Arial" panose="020B0604020202020204" pitchFamily="34" charset="0"/>
                <a:cs typeface="Arial" panose="020B0604020202020204" pitchFamily="34" charset="0"/>
              </a:rPr>
              <a:t>MALD / ECM</a:t>
            </a:r>
          </a:p>
          <a:p>
            <a:pPr marL="0" indent="0">
              <a:buNone/>
              <a:defRPr/>
            </a:pPr>
            <a:endParaRPr 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32</a:t>
            </a:fld>
            <a:endParaRPr lang="en-US" altLang="en-US" sz="1400" dirty="0">
              <a:solidFill>
                <a:schemeClr val="bg1"/>
              </a:solidFill>
            </a:endParaRPr>
          </a:p>
        </p:txBody>
      </p:sp>
      <p:pic>
        <p:nvPicPr>
          <p:cNvPr id="5" name="Picture 4">
            <a:extLst>
              <a:ext uri="{FF2B5EF4-FFF2-40B4-BE49-F238E27FC236}">
                <a16:creationId xmlns:a16="http://schemas.microsoft.com/office/drawing/2014/main" id="{CB24EB76-CDAC-6271-C286-814FFDAC751E}"/>
              </a:ext>
            </a:extLst>
          </p:cNvPr>
          <p:cNvPicPr>
            <a:picLocks noChangeAspect="1"/>
          </p:cNvPicPr>
          <p:nvPr/>
        </p:nvPicPr>
        <p:blipFill rotWithShape="1">
          <a:blip r:embed="rId5">
            <a:extLst>
              <a:ext uri="{28A0092B-C50C-407E-A947-70E740481C1C}">
                <a14:useLocalDpi xmlns:a14="http://schemas.microsoft.com/office/drawing/2010/main" val="0"/>
              </a:ext>
            </a:extLst>
          </a:blip>
          <a:srcRect l="728" t="6398" r="2240" b="9251"/>
          <a:stretch/>
        </p:blipFill>
        <p:spPr>
          <a:xfrm>
            <a:off x="5212080" y="571426"/>
            <a:ext cx="5323612" cy="2857574"/>
          </a:xfrm>
          <a:prstGeom prst="rect">
            <a:avLst/>
          </a:prstGeom>
        </p:spPr>
      </p:pic>
      <p:pic>
        <p:nvPicPr>
          <p:cNvPr id="11" name="Picture 10">
            <a:extLst>
              <a:ext uri="{FF2B5EF4-FFF2-40B4-BE49-F238E27FC236}">
                <a16:creationId xmlns:a16="http://schemas.microsoft.com/office/drawing/2014/main" id="{305FA297-638F-BFCE-DE14-18CF7FA10E66}"/>
              </a:ext>
            </a:extLst>
          </p:cNvPr>
          <p:cNvPicPr>
            <a:picLocks noChangeAspect="1"/>
          </p:cNvPicPr>
          <p:nvPr/>
        </p:nvPicPr>
        <p:blipFill rotWithShape="1">
          <a:blip r:embed="rId6">
            <a:extLst>
              <a:ext uri="{28A0092B-C50C-407E-A947-70E740481C1C}">
                <a14:useLocalDpi xmlns:a14="http://schemas.microsoft.com/office/drawing/2010/main" val="0"/>
              </a:ext>
            </a:extLst>
          </a:blip>
          <a:srcRect l="6430" r="4253" b="7191"/>
          <a:stretch/>
        </p:blipFill>
        <p:spPr>
          <a:xfrm>
            <a:off x="123923" y="3703375"/>
            <a:ext cx="4277106" cy="2491685"/>
          </a:xfrm>
          <a:prstGeom prst="rect">
            <a:avLst/>
          </a:prstGeom>
        </p:spPr>
      </p:pic>
      <p:pic>
        <p:nvPicPr>
          <p:cNvPr id="13" name="Picture 12">
            <a:extLst>
              <a:ext uri="{FF2B5EF4-FFF2-40B4-BE49-F238E27FC236}">
                <a16:creationId xmlns:a16="http://schemas.microsoft.com/office/drawing/2014/main" id="{55920174-294B-3B8E-1E7A-1B12D0A987BB}"/>
              </a:ext>
            </a:extLst>
          </p:cNvPr>
          <p:cNvPicPr>
            <a:picLocks noChangeAspect="1"/>
          </p:cNvPicPr>
          <p:nvPr/>
        </p:nvPicPr>
        <p:blipFill rotWithShape="1">
          <a:blip r:embed="rId7">
            <a:extLst>
              <a:ext uri="{28A0092B-C50C-407E-A947-70E740481C1C}">
                <a14:useLocalDpi xmlns:a14="http://schemas.microsoft.com/office/drawing/2010/main" val="0"/>
              </a:ext>
            </a:extLst>
          </a:blip>
          <a:srcRect t="1" b="11615"/>
          <a:stretch/>
        </p:blipFill>
        <p:spPr>
          <a:xfrm>
            <a:off x="7790973" y="3680053"/>
            <a:ext cx="4226082" cy="2491685"/>
          </a:xfrm>
          <a:prstGeom prst="rect">
            <a:avLst/>
          </a:prstGeom>
        </p:spPr>
      </p:pic>
      <p:pic>
        <p:nvPicPr>
          <p:cNvPr id="15" name="Picture 14">
            <a:extLst>
              <a:ext uri="{FF2B5EF4-FFF2-40B4-BE49-F238E27FC236}">
                <a16:creationId xmlns:a16="http://schemas.microsoft.com/office/drawing/2014/main" id="{9A1AE447-96F7-CC44-7B71-9C1C8E243DCF}"/>
              </a:ext>
            </a:extLst>
          </p:cNvPr>
          <p:cNvPicPr>
            <a:picLocks noChangeAspect="1"/>
          </p:cNvPicPr>
          <p:nvPr/>
        </p:nvPicPr>
        <p:blipFill rotWithShape="1">
          <a:blip r:embed="rId8">
            <a:extLst>
              <a:ext uri="{28A0092B-C50C-407E-A947-70E740481C1C}">
                <a14:useLocalDpi xmlns:a14="http://schemas.microsoft.com/office/drawing/2010/main" val="0"/>
              </a:ext>
            </a:extLst>
          </a:blip>
          <a:srcRect r="20649" b="2170"/>
          <a:stretch/>
        </p:blipFill>
        <p:spPr>
          <a:xfrm>
            <a:off x="4503419" y="3703375"/>
            <a:ext cx="3177709" cy="2491685"/>
          </a:xfrm>
          <a:prstGeom prst="rect">
            <a:avLst/>
          </a:prstGeom>
        </p:spPr>
      </p:pic>
    </p:spTree>
    <p:extLst>
      <p:ext uri="{BB962C8B-B14F-4D97-AF65-F5344CB8AC3E}">
        <p14:creationId xmlns:p14="http://schemas.microsoft.com/office/powerpoint/2010/main" val="4109039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Tactics (Avoid, Suppress, Destroy)</a:t>
            </a:r>
          </a:p>
        </p:txBody>
      </p:sp>
      <p:sp>
        <p:nvSpPr>
          <p:cNvPr id="3" name="Content Placeholder 2">
            <a:extLst>
              <a:ext uri="{FF2B5EF4-FFF2-40B4-BE49-F238E27FC236}">
                <a16:creationId xmlns:a16="http://schemas.microsoft.com/office/drawing/2014/main" id="{83ACF8C3-2A11-8130-7321-0604BEF285AD}"/>
              </a:ext>
            </a:extLst>
          </p:cNvPr>
          <p:cNvSpPr>
            <a:spLocks noGrp="1"/>
          </p:cNvSpPr>
          <p:nvPr>
            <p:ph idx="1"/>
          </p:nvPr>
        </p:nvSpPr>
        <p:spPr>
          <a:xfrm>
            <a:off x="1014504" y="1480783"/>
            <a:ext cx="10408671" cy="1856777"/>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CAP / Flow Through</a:t>
            </a:r>
          </a:p>
          <a:p>
            <a:pPr>
              <a:defRPr/>
            </a:pPr>
            <a:r>
              <a:rPr lang="en-US" sz="3600" dirty="0">
                <a:solidFill>
                  <a:srgbClr val="FFFF00"/>
                </a:solidFill>
                <a:latin typeface="Arial" panose="020B0604020202020204" pitchFamily="34" charset="0"/>
                <a:cs typeface="Arial" panose="020B0604020202020204" pitchFamily="34" charset="0"/>
              </a:rPr>
              <a:t>(D)SEAD</a:t>
            </a:r>
          </a:p>
          <a:p>
            <a:pPr marL="0" indent="0">
              <a:buNone/>
              <a:defRPr/>
            </a:pPr>
            <a:endParaRPr 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33</a:t>
            </a:fld>
            <a:endParaRPr lang="en-US" altLang="en-US" sz="1400" dirty="0">
              <a:solidFill>
                <a:schemeClr val="bg1"/>
              </a:solidFill>
            </a:endParaRPr>
          </a:p>
        </p:txBody>
      </p:sp>
      <p:pic>
        <p:nvPicPr>
          <p:cNvPr id="8" name="Picture 7">
            <a:extLst>
              <a:ext uri="{FF2B5EF4-FFF2-40B4-BE49-F238E27FC236}">
                <a16:creationId xmlns:a16="http://schemas.microsoft.com/office/drawing/2014/main" id="{2BC3B700-FDC0-1C9D-5111-C05E6AD3AD3E}"/>
              </a:ext>
            </a:extLst>
          </p:cNvPr>
          <p:cNvPicPr>
            <a:picLocks noChangeAspect="1"/>
          </p:cNvPicPr>
          <p:nvPr/>
        </p:nvPicPr>
        <p:blipFill rotWithShape="1">
          <a:blip r:embed="rId5"/>
          <a:srcRect l="39562" t="26668" r="32594" b="6084"/>
          <a:stretch/>
        </p:blipFill>
        <p:spPr>
          <a:xfrm>
            <a:off x="1855264" y="2806429"/>
            <a:ext cx="2808175" cy="3815033"/>
          </a:xfrm>
          <a:prstGeom prst="rect">
            <a:avLst/>
          </a:prstGeom>
        </p:spPr>
      </p:pic>
      <p:pic>
        <p:nvPicPr>
          <p:cNvPr id="12" name="Picture 11">
            <a:extLst>
              <a:ext uri="{FF2B5EF4-FFF2-40B4-BE49-F238E27FC236}">
                <a16:creationId xmlns:a16="http://schemas.microsoft.com/office/drawing/2014/main" id="{E729C63F-497E-C741-C409-E6A0F8283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8795" y="2774386"/>
            <a:ext cx="5090363" cy="3824146"/>
          </a:xfrm>
          <a:prstGeom prst="rect">
            <a:avLst/>
          </a:prstGeom>
        </p:spPr>
      </p:pic>
      <p:sp>
        <p:nvSpPr>
          <p:cNvPr id="14" name="TextBox 13">
            <a:extLst>
              <a:ext uri="{FF2B5EF4-FFF2-40B4-BE49-F238E27FC236}">
                <a16:creationId xmlns:a16="http://schemas.microsoft.com/office/drawing/2014/main" id="{87E5B0B8-9712-711F-2A06-EDF8544829CB}"/>
              </a:ext>
            </a:extLst>
          </p:cNvPr>
          <p:cNvSpPr txBox="1"/>
          <p:nvPr/>
        </p:nvSpPr>
        <p:spPr>
          <a:xfrm>
            <a:off x="1855263" y="6229200"/>
            <a:ext cx="2808175" cy="369332"/>
          </a:xfrm>
          <a:prstGeom prst="rect">
            <a:avLst/>
          </a:prstGeom>
          <a:noFill/>
        </p:spPr>
        <p:txBody>
          <a:bodyPr wrap="square" rtlCol="0">
            <a:spAutoFit/>
          </a:bodyPr>
          <a:lstStyle/>
          <a:p>
            <a:r>
              <a:rPr lang="en-US" dirty="0"/>
              <a:t>CRISTAL</a:t>
            </a:r>
          </a:p>
        </p:txBody>
      </p:sp>
      <p:sp>
        <p:nvSpPr>
          <p:cNvPr id="16" name="TextBox 15">
            <a:extLst>
              <a:ext uri="{FF2B5EF4-FFF2-40B4-BE49-F238E27FC236}">
                <a16:creationId xmlns:a16="http://schemas.microsoft.com/office/drawing/2014/main" id="{204C0981-0871-2EAB-C991-B4162BD737ED}"/>
              </a:ext>
            </a:extLst>
          </p:cNvPr>
          <p:cNvSpPr txBox="1"/>
          <p:nvPr/>
        </p:nvSpPr>
        <p:spPr>
          <a:xfrm>
            <a:off x="5677009" y="6219039"/>
            <a:ext cx="2808175" cy="369332"/>
          </a:xfrm>
          <a:prstGeom prst="rect">
            <a:avLst/>
          </a:prstGeom>
          <a:noFill/>
        </p:spPr>
        <p:txBody>
          <a:bodyPr wrap="square" rtlCol="0">
            <a:spAutoFit/>
          </a:bodyPr>
          <a:lstStyle/>
          <a:p>
            <a:r>
              <a:rPr lang="en-US" dirty="0"/>
              <a:t>MULTI MDS</a:t>
            </a:r>
          </a:p>
        </p:txBody>
      </p:sp>
    </p:spTree>
    <p:extLst>
      <p:ext uri="{BB962C8B-B14F-4D97-AF65-F5344CB8AC3E}">
        <p14:creationId xmlns:p14="http://schemas.microsoft.com/office/powerpoint/2010/main" val="281195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4</a:t>
            </a:r>
            <a:r>
              <a:rPr lang="en-US" baseline="30000" dirty="0">
                <a:solidFill>
                  <a:srgbClr val="FFFF00"/>
                </a:solidFill>
                <a:latin typeface="Arial" panose="020B0604020202020204" pitchFamily="34" charset="0"/>
                <a:cs typeface="Arial" panose="020B0604020202020204" pitchFamily="34" charset="0"/>
              </a:rPr>
              <a:t>th</a:t>
            </a:r>
            <a:r>
              <a:rPr lang="en-US" dirty="0">
                <a:solidFill>
                  <a:srgbClr val="FFFF00"/>
                </a:solidFill>
                <a:latin typeface="Arial" panose="020B0604020202020204" pitchFamily="34" charset="0"/>
                <a:cs typeface="Arial" panose="020B0604020202020204" pitchFamily="34" charset="0"/>
              </a:rPr>
              <a:t>, 4.5</a:t>
            </a:r>
            <a:r>
              <a:rPr lang="en-US" baseline="30000" dirty="0">
                <a:solidFill>
                  <a:srgbClr val="FFFF00"/>
                </a:solidFill>
                <a:latin typeface="Arial" panose="020B0604020202020204" pitchFamily="34" charset="0"/>
                <a:cs typeface="Arial" panose="020B0604020202020204" pitchFamily="34" charset="0"/>
              </a:rPr>
              <a:t>th</a:t>
            </a:r>
            <a:r>
              <a:rPr lang="en-US" dirty="0">
                <a:solidFill>
                  <a:srgbClr val="FFFF00"/>
                </a:solidFill>
                <a:latin typeface="Arial" panose="020B0604020202020204" pitchFamily="34" charset="0"/>
                <a:cs typeface="Arial" panose="020B0604020202020204" pitchFamily="34" charset="0"/>
              </a:rPr>
              <a:t>, &amp; 5</a:t>
            </a:r>
            <a:r>
              <a:rPr lang="en-US" baseline="30000" dirty="0">
                <a:solidFill>
                  <a:srgbClr val="FFFF00"/>
                </a:solidFill>
                <a:latin typeface="Arial" panose="020B0604020202020204" pitchFamily="34" charset="0"/>
                <a:cs typeface="Arial" panose="020B0604020202020204" pitchFamily="34" charset="0"/>
              </a:rPr>
              <a:t>th</a:t>
            </a:r>
            <a:r>
              <a:rPr lang="en-US" dirty="0">
                <a:solidFill>
                  <a:srgbClr val="FFFF00"/>
                </a:solidFill>
                <a:latin typeface="Arial" panose="020B0604020202020204" pitchFamily="34" charset="0"/>
                <a:cs typeface="Arial" panose="020B0604020202020204" pitchFamily="34" charset="0"/>
              </a:rPr>
              <a:t> GEN</a:t>
            </a: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34</a:t>
            </a:fld>
            <a:endParaRPr lang="en-US" altLang="en-US" sz="1400" dirty="0">
              <a:solidFill>
                <a:schemeClr val="bg1"/>
              </a:solidFill>
            </a:endParaRPr>
          </a:p>
        </p:txBody>
      </p:sp>
      <p:pic>
        <p:nvPicPr>
          <p:cNvPr id="20" name="Picture 19">
            <a:extLst>
              <a:ext uri="{FF2B5EF4-FFF2-40B4-BE49-F238E27FC236}">
                <a16:creationId xmlns:a16="http://schemas.microsoft.com/office/drawing/2014/main" id="{F691EEF1-605A-0147-DE76-89088049B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89" y="1277582"/>
            <a:ext cx="9894570" cy="5180725"/>
          </a:xfrm>
          <a:prstGeom prst="rect">
            <a:avLst/>
          </a:prstGeom>
        </p:spPr>
      </p:pic>
    </p:spTree>
    <p:extLst>
      <p:ext uri="{BB962C8B-B14F-4D97-AF65-F5344CB8AC3E}">
        <p14:creationId xmlns:p14="http://schemas.microsoft.com/office/powerpoint/2010/main" val="37473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02EB-0314-81B8-73B5-6EEAFA59A3D5}"/>
              </a:ext>
            </a:extLst>
          </p:cNvPr>
          <p:cNvSpPr>
            <a:spLocks noGrp="1"/>
          </p:cNvSpPr>
          <p:nvPr>
            <p:ph type="title"/>
          </p:nvPr>
        </p:nvSpPr>
        <p:spPr>
          <a:xfrm>
            <a:off x="1037228" y="236538"/>
            <a:ext cx="9141229" cy="1143000"/>
          </a:xfrm>
        </p:spPr>
        <p:txBody>
          <a:bodyPr/>
          <a:lstStyle/>
          <a:p>
            <a:pPr>
              <a:defRPr/>
            </a:pPr>
            <a:r>
              <a:rPr lang="en-US" dirty="0">
                <a:solidFill>
                  <a:srgbClr val="FFFF00"/>
                </a:solidFill>
                <a:latin typeface="Arial" panose="020B0604020202020204" pitchFamily="34" charset="0"/>
                <a:cs typeface="Arial" panose="020B0604020202020204" pitchFamily="34" charset="0"/>
              </a:rPr>
              <a:t>F-35 and multidomain</a:t>
            </a:r>
          </a:p>
        </p:txBody>
      </p:sp>
      <p:sp>
        <p:nvSpPr>
          <p:cNvPr id="3" name="Content Placeholder 2">
            <a:extLst>
              <a:ext uri="{FF2B5EF4-FFF2-40B4-BE49-F238E27FC236}">
                <a16:creationId xmlns:a16="http://schemas.microsoft.com/office/drawing/2014/main" id="{83ACF8C3-2A11-8130-7321-0604BEF285AD}"/>
              </a:ext>
            </a:extLst>
          </p:cNvPr>
          <p:cNvSpPr>
            <a:spLocks noGrp="1"/>
          </p:cNvSpPr>
          <p:nvPr>
            <p:ph idx="1"/>
          </p:nvPr>
        </p:nvSpPr>
        <p:spPr>
          <a:xfrm>
            <a:off x="1014504" y="1480783"/>
            <a:ext cx="10408671" cy="1856777"/>
          </a:xfrm>
        </p:spPr>
        <p:txBody>
          <a:bodyPr>
            <a:normAutofit/>
          </a:bodyPr>
          <a:lstStyle/>
          <a:p>
            <a:pPr>
              <a:defRPr/>
            </a:pPr>
            <a:r>
              <a:rPr lang="en-US" sz="3600" dirty="0">
                <a:solidFill>
                  <a:srgbClr val="FFFF00"/>
                </a:solidFill>
                <a:latin typeface="Arial" panose="020B0604020202020204" pitchFamily="34" charset="0"/>
                <a:cs typeface="Arial" panose="020B0604020202020204" pitchFamily="34" charset="0"/>
              </a:rPr>
              <a:t>Sensor Fusion / EM / Weapons</a:t>
            </a:r>
          </a:p>
          <a:p>
            <a:pPr>
              <a:defRPr/>
            </a:pPr>
            <a:r>
              <a:rPr lang="en-US" sz="3600" dirty="0">
                <a:solidFill>
                  <a:srgbClr val="FFFF00"/>
                </a:solidFill>
                <a:latin typeface="Arial" panose="020B0604020202020204" pitchFamily="34" charset="0"/>
                <a:cs typeface="Arial" panose="020B0604020202020204" pitchFamily="34" charset="0"/>
              </a:rPr>
              <a:t>Space and Cyber</a:t>
            </a:r>
          </a:p>
          <a:p>
            <a:pPr marL="0" indent="0">
              <a:buNone/>
              <a:defRPr/>
            </a:pPr>
            <a:endParaRPr 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B5FBCF4-71DA-82A7-4AF8-6356D4A5EA4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7" name="Date Placeholder 3">
            <a:extLst>
              <a:ext uri="{FF2B5EF4-FFF2-40B4-BE49-F238E27FC236}">
                <a16:creationId xmlns:a16="http://schemas.microsoft.com/office/drawing/2014/main" id="{B9335668-2E6B-35DE-3F15-7E14AE2658CB}"/>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9" name="Slide Number Placeholder 5">
            <a:extLst>
              <a:ext uri="{FF2B5EF4-FFF2-40B4-BE49-F238E27FC236}">
                <a16:creationId xmlns:a16="http://schemas.microsoft.com/office/drawing/2014/main" id="{E9143C54-8649-FB1C-596A-1F21DA7525D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35</a:t>
            </a:fld>
            <a:endParaRPr lang="en-US" altLang="en-US" sz="1400" dirty="0">
              <a:solidFill>
                <a:schemeClr val="bg1"/>
              </a:solidFill>
            </a:endParaRPr>
          </a:p>
        </p:txBody>
      </p:sp>
      <p:pic>
        <p:nvPicPr>
          <p:cNvPr id="5" name="Picture 4">
            <a:extLst>
              <a:ext uri="{FF2B5EF4-FFF2-40B4-BE49-F238E27FC236}">
                <a16:creationId xmlns:a16="http://schemas.microsoft.com/office/drawing/2014/main" id="{F246EF0D-871C-4AD4-511B-07FAB3C8F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14" y="3337560"/>
            <a:ext cx="4772992" cy="2638120"/>
          </a:xfrm>
          <a:prstGeom prst="rect">
            <a:avLst/>
          </a:prstGeom>
        </p:spPr>
      </p:pic>
      <p:pic>
        <p:nvPicPr>
          <p:cNvPr id="11" name="Picture 10">
            <a:extLst>
              <a:ext uri="{FF2B5EF4-FFF2-40B4-BE49-F238E27FC236}">
                <a16:creationId xmlns:a16="http://schemas.microsoft.com/office/drawing/2014/main" id="{7F4E5319-8E14-5E53-E17D-382EB02B6C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524" y="2077401"/>
            <a:ext cx="6838815" cy="4371132"/>
          </a:xfrm>
          <a:prstGeom prst="rect">
            <a:avLst/>
          </a:prstGeom>
        </p:spPr>
      </p:pic>
    </p:spTree>
    <p:extLst>
      <p:ext uri="{BB962C8B-B14F-4D97-AF65-F5344CB8AC3E}">
        <p14:creationId xmlns:p14="http://schemas.microsoft.com/office/powerpoint/2010/main" val="1960165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C60835F0-1FAF-4219-3876-1D00EECEF38D}"/>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AEF84605-0ED5-6ABD-9581-145744936836}"/>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36</a:t>
            </a:fld>
            <a:endParaRPr lang="en-US" altLang="en-US" sz="1400" dirty="0">
              <a:solidFill>
                <a:schemeClr val="bg1"/>
              </a:solidFill>
            </a:endParaRPr>
          </a:p>
        </p:txBody>
      </p:sp>
      <p:pic>
        <p:nvPicPr>
          <p:cNvPr id="3" name="Picture 2">
            <a:extLst>
              <a:ext uri="{FF2B5EF4-FFF2-40B4-BE49-F238E27FC236}">
                <a16:creationId xmlns:a16="http://schemas.microsoft.com/office/drawing/2014/main" id="{FE17902F-C9F3-07E3-F87B-22B8369C0D4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Mark x1="1460" y1="18644" x2="1460" y2="20904"/>
                        <a14:backgroundMark x1="4380" y1="12429" x2="730" y2="19774"/>
                        <a14:backgroundMark x1="94891" y1="20904" x2="93431" y2="15819"/>
                      </a14:backgroundRemoval>
                    </a14:imgEffect>
                  </a14:imgLayer>
                </a14:imgProps>
              </a:ext>
              <a:ext uri="{28A0092B-C50C-407E-A947-70E740481C1C}">
                <a14:useLocalDpi xmlns:a14="http://schemas.microsoft.com/office/drawing/2010/main"/>
              </a:ext>
            </a:extLst>
          </a:blip>
          <a:stretch>
            <a:fillRect/>
          </a:stretch>
        </p:blipFill>
        <p:spPr>
          <a:xfrm>
            <a:off x="8857727" y="82596"/>
            <a:ext cx="3386695" cy="4363673"/>
          </a:xfrm>
          <a:prstGeom prst="rect">
            <a:avLst/>
          </a:prstGeom>
          <a:ln>
            <a:noFill/>
          </a:ln>
          <a:effectLst>
            <a:outerShdw blurRad="50800" dist="50800" dir="5400000" algn="ctr" rotWithShape="0">
              <a:srgbClr val="000000"/>
            </a:outerShdw>
          </a:effectLst>
        </p:spPr>
      </p:pic>
      <p:pic>
        <p:nvPicPr>
          <p:cNvPr id="4" name="Picture 3">
            <a:extLst>
              <a:ext uri="{FF2B5EF4-FFF2-40B4-BE49-F238E27FC236}">
                <a16:creationId xmlns:a16="http://schemas.microsoft.com/office/drawing/2014/main" id="{C6F69AF8-BAC6-2B4C-6FD3-03212D53D3DE}"/>
              </a:ext>
            </a:extLst>
          </p:cNvPr>
          <p:cNvPicPr>
            <a:picLocks noChangeAspect="1"/>
          </p:cNvPicPr>
          <p:nvPr/>
        </p:nvPicPr>
        <p:blipFill>
          <a:blip r:embed="rId5"/>
          <a:stretch>
            <a:fillRect/>
          </a:stretch>
        </p:blipFill>
        <p:spPr>
          <a:xfrm>
            <a:off x="-54664" y="82597"/>
            <a:ext cx="4421973" cy="4469932"/>
          </a:xfrm>
          <a:prstGeom prst="rect">
            <a:avLst/>
          </a:prstGeom>
        </p:spPr>
      </p:pic>
      <p:pic>
        <p:nvPicPr>
          <p:cNvPr id="2" name="Picture 1">
            <a:extLst>
              <a:ext uri="{FF2B5EF4-FFF2-40B4-BE49-F238E27FC236}">
                <a16:creationId xmlns:a16="http://schemas.microsoft.com/office/drawing/2014/main" id="{8DA69420-8E16-72F2-4D78-27A8458D05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9" b="98925" l="715" r="97378">
                        <a14:foregroundMark x1="55185" y1="35723" x2="55185" y2="35723"/>
                        <a14:foregroundMark x1="55185" y1="35723" x2="13349" y2="20311"/>
                        <a14:foregroundMark x1="13349" y1="20311" x2="1788" y2="57228"/>
                        <a14:foregroundMark x1="12753" y1="80645" x2="46365" y2="94385"/>
                        <a14:foregroundMark x1="43027" y1="97133" x2="87604" y2="79211"/>
                        <a14:foregroundMark x1="87604" y1="79211" x2="97497" y2="47551"/>
                        <a14:foregroundMark x1="93921" y1="36559" x2="69726" y2="5735"/>
                        <a14:foregroundMark x1="69726" y1="5735" x2="37306" y2="2628"/>
                        <a14:foregroundMark x1="36949" y1="23895" x2="36949" y2="23895"/>
                        <a14:foregroundMark x1="38379" y1="20311" x2="66985" y2="43728"/>
                        <a14:foregroundMark x1="28248" y1="14217" x2="50417" y2="57706"/>
                        <a14:foregroundMark x1="44696" y1="99044" x2="38379" y2="89486"/>
                        <a14:foregroundMark x1="40286" y1="91637" x2="53754" y2="93309"/>
                        <a14:foregroundMark x1="66985" y1="94146" x2="78188" y2="74552"/>
                        <a14:foregroundMark x1="76281" y1="70968" x2="42789" y2="31302"/>
                        <a14:foregroundMark x1="45769" y1="24731" x2="55185" y2="53644"/>
                        <a14:foregroundMark x1="71395" y1="28793" x2="45292" y2="48148"/>
                        <a14:foregroundMark x1="50179" y1="48148" x2="50179" y2="48148"/>
                        <a14:foregroundMark x1="50179" y1="46714" x2="44458" y2="57228"/>
                        <a14:foregroundMark x1="12753" y1="65233" x2="41359" y2="59379"/>
                        <a14:foregroundMark x1="19666" y1="62127" x2="8105" y2="66547"/>
                        <a14:foregroundMark x1="10846" y1="67145" x2="18594" y2="65711"/>
                        <a14:foregroundMark x1="32539" y1="61888" x2="44934" y2="60812"/>
                        <a14:foregroundMark x1="17998" y1="77897" x2="30989" y2="74552"/>
                        <a14:foregroundMark x1="21812" y1="74552" x2="26222" y2="74074"/>
                        <a14:foregroundMark x1="26818" y1="74074" x2="30989" y2="71565"/>
                        <a14:foregroundMark x1="32062" y1="70968" x2="37545" y2="69892"/>
                        <a14:foregroundMark x1="38379" y1="73477" x2="61979" y2="65472"/>
                        <a14:foregroundMark x1="66389" y1="65472" x2="80691" y2="61290"/>
                        <a14:foregroundMark x1="66150" y1="53644" x2="72944" y2="51135"/>
                        <a14:foregroundMark x1="43027" y1="70490" x2="56496" y2="64636"/>
                        <a14:foregroundMark x1="69130" y1="60215" x2="82598" y2="55795"/>
                        <a14:foregroundMark x1="61979" y1="65472" x2="78784" y2="58542"/>
                        <a14:foregroundMark x1="23004" y1="29391" x2="41120" y2="26045"/>
                        <a14:foregroundMark x1="55423" y1="35723" x2="62813" y2="32736"/>
                        <a14:foregroundMark x1="29559" y1="54122" x2="40286" y2="15651"/>
                        <a14:foregroundMark x1="23242" y1="50299" x2="26222" y2="24373"/>
                        <a14:foregroundMark x1="12753" y1="32975" x2="28725" y2="10394"/>
                        <a14:foregroundMark x1="4529" y1="45878" x2="715" y2="45878"/>
                        <a14:foregroundMark x1="3695" y1="55556" x2="954" y2="54480"/>
                      </a14:backgroundRemoval>
                    </a14:imgEffect>
                  </a14:imgLayer>
                </a14:imgProps>
              </a:ext>
            </a:extLst>
          </a:blip>
          <a:stretch>
            <a:fillRect/>
          </a:stretch>
        </p:blipFill>
        <p:spPr>
          <a:xfrm>
            <a:off x="4016868" y="2417525"/>
            <a:ext cx="4158263" cy="4148351"/>
          </a:xfrm>
          <a:prstGeom prst="rect">
            <a:avLst/>
          </a:prstGeom>
        </p:spPr>
      </p:pic>
      <p:sp>
        <p:nvSpPr>
          <p:cNvPr id="8" name="Title 1">
            <a:extLst>
              <a:ext uri="{FF2B5EF4-FFF2-40B4-BE49-F238E27FC236}">
                <a16:creationId xmlns:a16="http://schemas.microsoft.com/office/drawing/2014/main" id="{709022B2-DC47-4AA0-83EE-6C716177932D}"/>
              </a:ext>
            </a:extLst>
          </p:cNvPr>
          <p:cNvSpPr>
            <a:spLocks noGrp="1"/>
          </p:cNvSpPr>
          <p:nvPr>
            <p:ph type="title"/>
          </p:nvPr>
        </p:nvSpPr>
        <p:spPr>
          <a:xfrm>
            <a:off x="3414214" y="692219"/>
            <a:ext cx="5363572" cy="1143000"/>
          </a:xfrm>
        </p:spPr>
        <p:txBody>
          <a:bodyPr/>
          <a:lstStyle/>
          <a:p>
            <a:pPr algn="ctr">
              <a:defRPr/>
            </a:pPr>
            <a:r>
              <a:rPr lang="en-US" dirty="0">
                <a:solidFill>
                  <a:srgbClr val="FFFF00"/>
                </a:solidFill>
                <a:latin typeface="Arial" panose="020B0604020202020204" pitchFamily="34" charset="0"/>
                <a:cs typeface="Arial" panose="020B0604020202020204" pitchFamily="34" charset="0"/>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a:extLst>
              <a:ext uri="{FF2B5EF4-FFF2-40B4-BE49-F238E27FC236}">
                <a16:creationId xmlns:a16="http://schemas.microsoft.com/office/drawing/2014/main" id="{757AA894-9D8A-24D5-3FD8-D6EE7CF52D65}"/>
              </a:ext>
            </a:extLst>
          </p:cNvPr>
          <p:cNvSpPr>
            <a:spLocks noGrp="1" noChangeArrowheads="1"/>
          </p:cNvSpPr>
          <p:nvPr>
            <p:ph type="title"/>
          </p:nvPr>
        </p:nvSpPr>
        <p:spPr>
          <a:xfrm>
            <a:off x="838200" y="365126"/>
            <a:ext cx="10515600" cy="1150590"/>
          </a:xfrm>
        </p:spPr>
        <p:txBody>
          <a:bodyPr/>
          <a:lstStyle/>
          <a:p>
            <a:pPr eaLnBrk="1" hangingPunct="1">
              <a:defRPr/>
            </a:pPr>
            <a:r>
              <a:rPr lang="en-US" altLang="en-US" dirty="0">
                <a:solidFill>
                  <a:srgbClr val="FFFF00"/>
                </a:solidFill>
                <a:latin typeface="Arial" panose="020B0604020202020204" pitchFamily="34" charset="0"/>
                <a:cs typeface="Arial" panose="020B0604020202020204" pitchFamily="34" charset="0"/>
              </a:rPr>
              <a:t>The New Threat: SA-2 SAM System</a:t>
            </a:r>
          </a:p>
        </p:txBody>
      </p:sp>
      <p:pic>
        <p:nvPicPr>
          <p:cNvPr id="2" name="Picture 1">
            <a:extLst>
              <a:ext uri="{FF2B5EF4-FFF2-40B4-BE49-F238E27FC236}">
                <a16:creationId xmlns:a16="http://schemas.microsoft.com/office/drawing/2014/main" id="{C02B020B-0E3F-64F9-D5E8-B944AA95560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6" name="Picture 5">
            <a:extLst>
              <a:ext uri="{FF2B5EF4-FFF2-40B4-BE49-F238E27FC236}">
                <a16:creationId xmlns:a16="http://schemas.microsoft.com/office/drawing/2014/main" id="{4F019CA1-F5FE-53C6-73DA-081713F1E46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2668" y="2991467"/>
            <a:ext cx="3245393" cy="2856097"/>
          </a:xfrm>
          <a:prstGeom prst="rect">
            <a:avLst/>
          </a:prstGeom>
        </p:spPr>
      </p:pic>
      <p:sp>
        <p:nvSpPr>
          <p:cNvPr id="4" name="Date Placeholder 3">
            <a:extLst>
              <a:ext uri="{FF2B5EF4-FFF2-40B4-BE49-F238E27FC236}">
                <a16:creationId xmlns:a16="http://schemas.microsoft.com/office/drawing/2014/main" id="{67659812-F5C5-60C2-62BB-3EE5BC09813A}"/>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7" name="Slide Number Placeholder 5">
            <a:extLst>
              <a:ext uri="{FF2B5EF4-FFF2-40B4-BE49-F238E27FC236}">
                <a16:creationId xmlns:a16="http://schemas.microsoft.com/office/drawing/2014/main" id="{7C8F9CC2-368F-F376-15BC-C939CD6110AC}"/>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4</a:t>
            </a:fld>
            <a:endParaRPr lang="en-US" altLang="en-US" sz="1400" dirty="0">
              <a:solidFill>
                <a:schemeClr val="bg1"/>
              </a:solidFill>
            </a:endParaRPr>
          </a:p>
        </p:txBody>
      </p:sp>
      <p:pic>
        <p:nvPicPr>
          <p:cNvPr id="17413" name="Picture 5">
            <a:extLst>
              <a:ext uri="{FF2B5EF4-FFF2-40B4-BE49-F238E27FC236}">
                <a16:creationId xmlns:a16="http://schemas.microsoft.com/office/drawing/2014/main" id="{95E36D47-02D8-A2D8-94C0-666F8F750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45" y="1690688"/>
            <a:ext cx="4533819" cy="297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18106AA-356F-BF6B-82E0-4F57A80713BC}"/>
              </a:ext>
            </a:extLst>
          </p:cNvPr>
          <p:cNvPicPr>
            <a:picLocks noChangeAspect="1"/>
          </p:cNvPicPr>
          <p:nvPr/>
        </p:nvPicPr>
        <p:blipFill>
          <a:blip r:embed="rId7"/>
          <a:stretch>
            <a:fillRect/>
          </a:stretch>
        </p:blipFill>
        <p:spPr>
          <a:xfrm>
            <a:off x="7495999" y="1992032"/>
            <a:ext cx="3478803" cy="2188081"/>
          </a:xfrm>
          <a:prstGeom prst="rect">
            <a:avLst/>
          </a:prstGeom>
        </p:spPr>
      </p:pic>
      <p:sp>
        <p:nvSpPr>
          <p:cNvPr id="5" name="TextBox 4">
            <a:extLst>
              <a:ext uri="{FF2B5EF4-FFF2-40B4-BE49-F238E27FC236}">
                <a16:creationId xmlns:a16="http://schemas.microsoft.com/office/drawing/2014/main" id="{DD0B274F-6ABE-790E-F649-A94D33030095}"/>
              </a:ext>
            </a:extLst>
          </p:cNvPr>
          <p:cNvSpPr txBox="1"/>
          <p:nvPr/>
        </p:nvSpPr>
        <p:spPr>
          <a:xfrm>
            <a:off x="1454584" y="6022537"/>
            <a:ext cx="9267666" cy="707886"/>
          </a:xfrm>
          <a:prstGeom prst="rect">
            <a:avLst/>
          </a:prstGeom>
          <a:solidFill>
            <a:schemeClr val="tx1">
              <a:lumMod val="85000"/>
              <a:lumOff val="15000"/>
            </a:schemeClr>
          </a:solidFill>
          <a:ln>
            <a:noFill/>
          </a:ln>
        </p:spPr>
        <p:txBody>
          <a:bodyPr wrap="none" rtlCol="0">
            <a:spAutoFit/>
          </a:bodyPr>
          <a:lstStyle/>
          <a:p>
            <a:pPr algn="ctr"/>
            <a:r>
              <a:rPr lang="en-US" sz="4000" dirty="0">
                <a:solidFill>
                  <a:srgbClr val="FFFF00"/>
                </a:solidFill>
              </a:rPr>
              <a:t>SAM/AAA/MiG IADS: </a:t>
            </a:r>
            <a:r>
              <a:rPr lang="en-US" sz="4000" i="1" dirty="0">
                <a:solidFill>
                  <a:srgbClr val="FFFF00"/>
                </a:solidFill>
              </a:rPr>
              <a:t>“Unacceptable losses”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53907" y="313900"/>
            <a:ext cx="10515600" cy="1268815"/>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Project Weasel</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53907" y="1622425"/>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Mission: to rapidly meld the right aircraft, technology and aircrew in order to defeat enemy Surface-to Air Missile (SAM) systems</a:t>
            </a:r>
          </a:p>
          <a:p>
            <a:pPr>
              <a:lnSpc>
                <a:spcPct val="80000"/>
              </a:lnSpc>
            </a:pPr>
            <a:endParaRPr lang="en-US" altLang="en-US" sz="1100" dirty="0">
              <a:solidFill>
                <a:srgbClr val="FFFF66"/>
              </a:solidFill>
              <a:latin typeface="Arial" panose="020B0604020202020204" pitchFamily="34" charset="0"/>
              <a:cs typeface="Arial" panose="020B0604020202020204" pitchFamily="34" charset="0"/>
            </a:endParaRPr>
          </a:p>
          <a:p>
            <a:pPr>
              <a:lnSpc>
                <a:spcPct val="80000"/>
              </a:lnSpc>
            </a:pPr>
            <a:r>
              <a:rPr lang="en-US" altLang="en-US" sz="3600" dirty="0">
                <a:solidFill>
                  <a:srgbClr val="FFFF66"/>
                </a:solidFill>
                <a:latin typeface="Arial" panose="020B0604020202020204" pitchFamily="34" charset="0"/>
                <a:cs typeface="Arial" panose="020B0604020202020204" pitchFamily="34" charset="0"/>
              </a:rPr>
              <a:t>Immediate solution required</a:t>
            </a:r>
          </a:p>
          <a:p>
            <a:pPr>
              <a:lnSpc>
                <a:spcPct val="80000"/>
              </a:lnSpc>
            </a:pPr>
            <a:endParaRPr lang="en-US" altLang="en-US" sz="200" dirty="0">
              <a:solidFill>
                <a:srgbClr val="FFFF66"/>
              </a:solidFill>
              <a:latin typeface="Arial" panose="020B0604020202020204" pitchFamily="34" charset="0"/>
              <a:cs typeface="Arial" panose="020B0604020202020204" pitchFamily="34" charset="0"/>
            </a:endParaRP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Modified F-100F </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Advanced avionics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Specially selected aviators</a:t>
            </a:r>
          </a:p>
          <a:p>
            <a:pPr lvl="1">
              <a:lnSpc>
                <a:spcPct val="80000"/>
              </a:lnSpc>
            </a:pPr>
            <a:endParaRPr lang="en-US" altLang="en-US" sz="3200" dirty="0">
              <a:solidFill>
                <a:srgbClr val="FFFF66"/>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5</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Tree>
    <p:extLst>
      <p:ext uri="{BB962C8B-B14F-4D97-AF65-F5344CB8AC3E}">
        <p14:creationId xmlns:p14="http://schemas.microsoft.com/office/powerpoint/2010/main" val="3536774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CE3BE98C-CA53-E69D-5026-400616553D10}"/>
              </a:ext>
            </a:extLst>
          </p:cNvPr>
          <p:cNvSpPr>
            <a:spLocks noGrp="1" noChangeArrowheads="1"/>
          </p:cNvSpPr>
          <p:nvPr>
            <p:ph type="title"/>
          </p:nvPr>
        </p:nvSpPr>
        <p:spPr>
          <a:xfrm>
            <a:off x="869224" y="391232"/>
            <a:ext cx="10773833" cy="1143000"/>
          </a:xfrm>
        </p:spPr>
        <p:txBody>
          <a:bodyPr/>
          <a:lstStyle/>
          <a:p>
            <a:pPr eaLnBrk="1" hangingPunct="1">
              <a:defRPr/>
            </a:pPr>
            <a:r>
              <a:rPr lang="en-US" altLang="en-US" dirty="0">
                <a:solidFill>
                  <a:srgbClr val="FFFF00"/>
                </a:solidFill>
                <a:latin typeface="Arial" panose="020B0604020202020204" pitchFamily="34" charset="0"/>
                <a:cs typeface="Arial" panose="020B0604020202020204" pitchFamily="34" charset="0"/>
              </a:rPr>
              <a:t>Wild Weasel I:  F-100F Super Saber</a:t>
            </a:r>
          </a:p>
        </p:txBody>
      </p:sp>
      <p:sp>
        <p:nvSpPr>
          <p:cNvPr id="24581" name="Rectangle 3">
            <a:extLst>
              <a:ext uri="{FF2B5EF4-FFF2-40B4-BE49-F238E27FC236}">
                <a16:creationId xmlns:a16="http://schemas.microsoft.com/office/drawing/2014/main" id="{43BCA531-C2B6-134F-3C7A-C863BB0BAF8D}"/>
              </a:ext>
            </a:extLst>
          </p:cNvPr>
          <p:cNvSpPr>
            <a:spLocks noGrp="1" noChangeArrowheads="1"/>
          </p:cNvSpPr>
          <p:nvPr>
            <p:ph type="body" sz="half" idx="1"/>
          </p:nvPr>
        </p:nvSpPr>
        <p:spPr>
          <a:xfrm>
            <a:off x="869224" y="1534237"/>
            <a:ext cx="6491897" cy="4114800"/>
          </a:xfrm>
        </p:spPr>
        <p:txBody>
          <a:bodyPr>
            <a:noAutofit/>
          </a:bodyPr>
          <a:lstStyle/>
          <a:p>
            <a:pPr eaLnBrk="1" hangingPunct="1"/>
            <a:r>
              <a:rPr lang="en-US" altLang="en-US" sz="3600" dirty="0">
                <a:solidFill>
                  <a:srgbClr val="FFFF00"/>
                </a:solidFill>
                <a:latin typeface="Arial" panose="020B0604020202020204" pitchFamily="34" charset="0"/>
                <a:cs typeface="Arial" panose="020B0604020202020204" pitchFamily="34" charset="0"/>
              </a:rPr>
              <a:t>Two Seat Fighter</a:t>
            </a:r>
          </a:p>
          <a:p>
            <a:r>
              <a:rPr lang="en-US" altLang="en-US" sz="3600" dirty="0">
                <a:solidFill>
                  <a:srgbClr val="FFFF00"/>
                </a:solidFill>
                <a:latin typeface="Arial" panose="020B0604020202020204" pitchFamily="34" charset="0"/>
                <a:cs typeface="Arial" panose="020B0604020202020204" pitchFamily="34" charset="0"/>
              </a:rPr>
              <a:t>Adaptable for new sensors</a:t>
            </a:r>
          </a:p>
          <a:p>
            <a:r>
              <a:rPr lang="en-US" altLang="en-US" sz="3600" dirty="0">
                <a:solidFill>
                  <a:srgbClr val="FFFF00"/>
                </a:solidFill>
                <a:latin typeface="Arial" panose="020B0604020202020204" pitchFamily="34" charset="0"/>
                <a:cs typeface="Arial" panose="020B0604020202020204" pitchFamily="34" charset="0"/>
              </a:rPr>
              <a:t>Multi-mission pedigree</a:t>
            </a:r>
          </a:p>
          <a:p>
            <a:pPr lvl="1"/>
            <a:r>
              <a:rPr lang="en-US" altLang="en-US" sz="3200" dirty="0">
                <a:solidFill>
                  <a:srgbClr val="FFFF00"/>
                </a:solidFill>
                <a:latin typeface="Arial" panose="020B0604020202020204" pitchFamily="34" charset="0"/>
                <a:cs typeface="Arial" panose="020B0604020202020204" pitchFamily="34" charset="0"/>
              </a:rPr>
              <a:t>Fast </a:t>
            </a:r>
            <a:r>
              <a:rPr lang="en-US" altLang="en-US" sz="3200" dirty="0" err="1">
                <a:solidFill>
                  <a:srgbClr val="FFFF00"/>
                </a:solidFill>
                <a:latin typeface="Arial" panose="020B0604020202020204" pitchFamily="34" charset="0"/>
                <a:cs typeface="Arial" panose="020B0604020202020204" pitchFamily="34" charset="0"/>
              </a:rPr>
              <a:t>Fwd</a:t>
            </a:r>
            <a:r>
              <a:rPr lang="en-US" altLang="en-US" sz="3200" dirty="0">
                <a:solidFill>
                  <a:srgbClr val="FFFF00"/>
                </a:solidFill>
                <a:latin typeface="Arial" panose="020B0604020202020204" pitchFamily="34" charset="0"/>
                <a:cs typeface="Arial" panose="020B0604020202020204" pitchFamily="34" charset="0"/>
              </a:rPr>
              <a:t> Air Control (FAC) </a:t>
            </a:r>
          </a:p>
          <a:p>
            <a:pPr lvl="1"/>
            <a:r>
              <a:rPr lang="en-US" altLang="en-US" sz="3200" dirty="0">
                <a:solidFill>
                  <a:srgbClr val="FFFF00"/>
                </a:solidFill>
                <a:latin typeface="Arial" panose="020B0604020202020204" pitchFamily="34" charset="0"/>
                <a:cs typeface="Arial" panose="020B0604020202020204" pitchFamily="34" charset="0"/>
              </a:rPr>
              <a:t>Escort for F-105</a:t>
            </a:r>
          </a:p>
          <a:p>
            <a:pPr lvl="1"/>
            <a:r>
              <a:rPr lang="en-US" altLang="en-US" sz="3200" dirty="0">
                <a:solidFill>
                  <a:srgbClr val="FFFF00"/>
                </a:solidFill>
                <a:latin typeface="Arial" panose="020B0604020202020204" pitchFamily="34" charset="0"/>
                <a:cs typeface="Arial" panose="020B0604020202020204" pitchFamily="34" charset="0"/>
              </a:rPr>
              <a:t>Search and Rescue (SAR)</a:t>
            </a:r>
          </a:p>
          <a:p>
            <a:pPr lvl="1"/>
            <a:r>
              <a:rPr lang="en-US" altLang="en-US" sz="3200" dirty="0">
                <a:solidFill>
                  <a:srgbClr val="FFFF00"/>
                </a:solidFill>
                <a:latin typeface="Arial" panose="020B0604020202020204" pitchFamily="34" charset="0"/>
                <a:cs typeface="Arial" panose="020B0604020202020204" pitchFamily="34" charset="0"/>
              </a:rPr>
              <a:t>Combat Air Patrol (MIGCAP)</a:t>
            </a:r>
          </a:p>
          <a:p>
            <a:pPr lvl="1"/>
            <a:endParaRPr lang="en-US" altLang="en-US" sz="3200" dirty="0">
              <a:solidFill>
                <a:srgbClr val="FFFF00"/>
              </a:solidFill>
              <a:latin typeface="Arial" panose="020B0604020202020204" pitchFamily="34" charset="0"/>
              <a:cs typeface="Arial" panose="020B0604020202020204" pitchFamily="34" charset="0"/>
            </a:endParaRPr>
          </a:p>
        </p:txBody>
      </p:sp>
      <p:pic>
        <p:nvPicPr>
          <p:cNvPr id="24582" name="Picture 4">
            <a:extLst>
              <a:ext uri="{FF2B5EF4-FFF2-40B4-BE49-F238E27FC236}">
                <a16:creationId xmlns:a16="http://schemas.microsoft.com/office/drawing/2014/main" id="{65BD71A4-EF20-B120-B35C-8D568149BB97}"/>
              </a:ext>
            </a:extLst>
          </p:cNvPr>
          <p:cNvPicPr>
            <a:picLocks noGrp="1" noChangeAspect="1" noChangeArrowheads="1"/>
          </p:cNvPicPr>
          <p:nvPr>
            <p:ph type="clipArt" sz="half" idx="2"/>
          </p:nvPr>
        </p:nvPicPr>
        <p:blipFill rotWithShape="1">
          <a:blip r:embed="rId3">
            <a:extLst>
              <a:ext uri="{28A0092B-C50C-407E-A947-70E740481C1C}">
                <a14:useLocalDpi xmlns:a14="http://schemas.microsoft.com/office/drawing/2010/main" val="0"/>
              </a:ext>
            </a:extLst>
          </a:blip>
          <a:srcRect/>
          <a:stretch/>
        </p:blipFill>
        <p:spPr>
          <a:xfrm>
            <a:off x="6976766" y="2449028"/>
            <a:ext cx="5215234" cy="25918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88CE194-9CDE-B74F-058C-FA305E9C80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3" name="Date Placeholder 3">
            <a:extLst>
              <a:ext uri="{FF2B5EF4-FFF2-40B4-BE49-F238E27FC236}">
                <a16:creationId xmlns:a16="http://schemas.microsoft.com/office/drawing/2014/main" id="{35E66A20-1F23-5330-CFBA-6998A18E4A8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2A17FB68-7304-11B4-BC32-EFD8D001800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6</a:t>
            </a:fld>
            <a:endParaRPr lang="en-US" altLang="en-US" sz="1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a:extLst>
              <a:ext uri="{FF2B5EF4-FFF2-40B4-BE49-F238E27FC236}">
                <a16:creationId xmlns:a16="http://schemas.microsoft.com/office/drawing/2014/main" id="{88872FC3-D591-1F36-FEEC-1850035AC7E4}"/>
              </a:ext>
            </a:extLst>
          </p:cNvPr>
          <p:cNvSpPr>
            <a:spLocks noGrp="1" noChangeArrowheads="1"/>
          </p:cNvSpPr>
          <p:nvPr>
            <p:ph type="title"/>
          </p:nvPr>
        </p:nvSpPr>
        <p:spPr>
          <a:xfrm>
            <a:off x="913647" y="338391"/>
            <a:ext cx="9986370" cy="1236785"/>
          </a:xfrm>
        </p:spPr>
        <p:txBody>
          <a:bodyPr>
            <a:normAutofit/>
          </a:bodyPr>
          <a:lstStyle/>
          <a:p>
            <a:pPr eaLnBrk="1" hangingPunct="1">
              <a:defRPr/>
            </a:pPr>
            <a:r>
              <a:rPr lang="en-US" altLang="en-US" dirty="0">
                <a:solidFill>
                  <a:srgbClr val="FFFF00"/>
                </a:solidFill>
                <a:latin typeface="Arial" panose="020B0604020202020204" pitchFamily="34" charset="0"/>
                <a:cs typeface="Arial" panose="020B0604020202020204" pitchFamily="34" charset="0"/>
              </a:rPr>
              <a:t>Advanced Avionics/Sensors</a:t>
            </a:r>
          </a:p>
        </p:txBody>
      </p:sp>
      <p:pic>
        <p:nvPicPr>
          <p:cNvPr id="26629" name="Picture 6">
            <a:extLst>
              <a:ext uri="{FF2B5EF4-FFF2-40B4-BE49-F238E27FC236}">
                <a16:creationId xmlns:a16="http://schemas.microsoft.com/office/drawing/2014/main" id="{291DB894-7A0F-9833-D038-26BA0DB8505E}"/>
              </a:ext>
            </a:extLst>
          </p:cNvPr>
          <p:cNvPicPr>
            <a:picLocks noGrp="1" noChangeAspect="1" noChangeArrowheads="1"/>
          </p:cNvPicPr>
          <p:nvPr>
            <p:ph idx="1"/>
          </p:nvPr>
        </p:nvPicPr>
        <p:blipFill rotWithShape="1">
          <a:blip r:embed="rId3" cstate="email">
            <a:lum bright="-12000" contrast="36000"/>
            <a:extLst>
              <a:ext uri="{28A0092B-C50C-407E-A947-70E740481C1C}">
                <a14:useLocalDpi xmlns:a14="http://schemas.microsoft.com/office/drawing/2010/main"/>
              </a:ext>
            </a:extLst>
          </a:blip>
          <a:srcRect/>
          <a:stretch/>
        </p:blipFill>
        <p:spPr>
          <a:xfrm>
            <a:off x="7434297" y="2834757"/>
            <a:ext cx="3600334" cy="35408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B7867D2-7462-7EA2-7B37-C6CEC3BF484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3" name="Date Placeholder 3">
            <a:extLst>
              <a:ext uri="{FF2B5EF4-FFF2-40B4-BE49-F238E27FC236}">
                <a16:creationId xmlns:a16="http://schemas.microsoft.com/office/drawing/2014/main" id="{D1970750-5118-9C54-58C9-AAC8518FF389}"/>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5" name="Slide Number Placeholder 5">
            <a:extLst>
              <a:ext uri="{FF2B5EF4-FFF2-40B4-BE49-F238E27FC236}">
                <a16:creationId xmlns:a16="http://schemas.microsoft.com/office/drawing/2014/main" id="{0CB77308-C4C7-4FCB-1423-FC4C592A03DD}"/>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7</a:t>
            </a:fld>
            <a:endParaRPr lang="en-US" altLang="en-US" sz="1400" dirty="0">
              <a:solidFill>
                <a:schemeClr val="bg1"/>
              </a:solidFill>
            </a:endParaRPr>
          </a:p>
        </p:txBody>
      </p:sp>
      <p:sp>
        <p:nvSpPr>
          <p:cNvPr id="6" name="TextBox 5">
            <a:extLst>
              <a:ext uri="{FF2B5EF4-FFF2-40B4-BE49-F238E27FC236}">
                <a16:creationId xmlns:a16="http://schemas.microsoft.com/office/drawing/2014/main" id="{3C5A74F5-493F-5C50-F610-FBBDA2B462BE}"/>
              </a:ext>
            </a:extLst>
          </p:cNvPr>
          <p:cNvSpPr txBox="1"/>
          <p:nvPr/>
        </p:nvSpPr>
        <p:spPr>
          <a:xfrm>
            <a:off x="931466" y="1667084"/>
            <a:ext cx="9986370" cy="2308324"/>
          </a:xfrm>
          <a:prstGeom prst="rect">
            <a:avLst/>
          </a:prstGeom>
        </p:spPr>
        <p:txBody>
          <a:bodyPr vert="horz" lIns="91440" tIns="45720" rIns="91440" bIns="45720" rtlCol="0">
            <a:noAutofit/>
          </a:bodyPr>
          <a:lstStyle>
            <a:lvl1pPr marL="228600" indent="-228600">
              <a:lnSpc>
                <a:spcPct val="80000"/>
              </a:lnSpc>
              <a:spcBef>
                <a:spcPts val="1000"/>
              </a:spcBef>
              <a:buFont typeface="Arial" panose="020B0604020202020204" pitchFamily="34" charset="0"/>
              <a:buChar char="•"/>
              <a:defRPr sz="3600">
                <a:solidFill>
                  <a:srgbClr val="FFFF66"/>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en-US" dirty="0">
                <a:solidFill>
                  <a:srgbClr val="FFFF00"/>
                </a:solidFill>
              </a:rPr>
              <a:t>Radar Homing and Warning (RHAW) system</a:t>
            </a:r>
          </a:p>
          <a:p>
            <a:pPr lvl="1"/>
            <a:r>
              <a:rPr lang="en-US" altLang="en-US" sz="3200" dirty="0">
                <a:solidFill>
                  <a:srgbClr val="FFFF00"/>
                </a:solidFill>
                <a:latin typeface="Arial" panose="020B0604020202020204" pitchFamily="34" charset="0"/>
                <a:cs typeface="Arial" panose="020B0604020202020204" pitchFamily="34" charset="0"/>
              </a:rPr>
              <a:t>Origins in CIA U-2 Program</a:t>
            </a:r>
          </a:p>
          <a:p>
            <a:pPr lvl="1"/>
            <a:r>
              <a:rPr lang="en-US" altLang="en-US" sz="3200" dirty="0">
                <a:solidFill>
                  <a:srgbClr val="FFFF00"/>
                </a:solidFill>
                <a:latin typeface="Arial" panose="020B0604020202020204" pitchFamily="34" charset="0"/>
                <a:cs typeface="Arial" panose="020B0604020202020204" pitchFamily="34" charset="0"/>
              </a:rPr>
              <a:t>Signal direction/strength</a:t>
            </a:r>
          </a:p>
          <a:p>
            <a:r>
              <a:rPr lang="en-US" altLang="en-US" dirty="0">
                <a:solidFill>
                  <a:srgbClr val="FFFF00"/>
                </a:solidFill>
              </a:rPr>
              <a:t>Rapid development/updates</a:t>
            </a:r>
            <a:r>
              <a:rPr lang="en-US" altLang="en-US" sz="4400" dirty="0">
                <a:solidFill>
                  <a:srgbClr val="FFFF00"/>
                </a:solidFill>
              </a:rPr>
              <a:t>	</a:t>
            </a:r>
          </a:p>
          <a:p>
            <a:pPr lvl="1"/>
            <a:endParaRPr lang="en-US" altLang="en-US" sz="3200" dirty="0">
              <a:solidFill>
                <a:srgbClr val="FFFF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5DEAA40-38A7-3607-42F2-E1E2CE4956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48092" y="4067316"/>
            <a:ext cx="3857625" cy="23083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7ED1344-99B1-20DE-EB4F-15A77430C296}"/>
              </a:ext>
            </a:extLst>
          </p:cNvPr>
          <p:cNvSpPr>
            <a:spLocks noGrp="1" noChangeArrowheads="1"/>
          </p:cNvSpPr>
          <p:nvPr>
            <p:ph type="title"/>
          </p:nvPr>
        </p:nvSpPr>
        <p:spPr>
          <a:xfrm>
            <a:off x="926611" y="284448"/>
            <a:ext cx="10515600" cy="1325563"/>
          </a:xfrm>
        </p:spPr>
        <p:txBody>
          <a:bodyPr/>
          <a:lstStyle/>
          <a:p>
            <a:pPr eaLnBrk="1" hangingPunct="1">
              <a:defRPr/>
            </a:pPr>
            <a:r>
              <a:rPr lang="en-US" altLang="en-US" dirty="0">
                <a:solidFill>
                  <a:srgbClr val="FFFF66"/>
                </a:solidFill>
                <a:latin typeface="Arial" panose="020B0604020202020204" pitchFamily="34" charset="0"/>
                <a:cs typeface="Arial" panose="020B0604020202020204" pitchFamily="34" charset="0"/>
              </a:rPr>
              <a:t>Specially Selected Aviators</a:t>
            </a:r>
          </a:p>
        </p:txBody>
      </p:sp>
      <p:sp>
        <p:nvSpPr>
          <p:cNvPr id="9221" name="Rectangle 3">
            <a:extLst>
              <a:ext uri="{FF2B5EF4-FFF2-40B4-BE49-F238E27FC236}">
                <a16:creationId xmlns:a16="http://schemas.microsoft.com/office/drawing/2014/main" id="{909B26D7-F2D4-36DB-2D97-A754169BEBA6}"/>
              </a:ext>
            </a:extLst>
          </p:cNvPr>
          <p:cNvSpPr>
            <a:spLocks noGrp="1" noChangeArrowheads="1"/>
          </p:cNvSpPr>
          <p:nvPr>
            <p:ph idx="1"/>
          </p:nvPr>
        </p:nvSpPr>
        <p:spPr>
          <a:xfrm>
            <a:off x="926611" y="1622425"/>
            <a:ext cx="10038522" cy="4114800"/>
          </a:xfrm>
        </p:spPr>
        <p:txBody>
          <a:bodyPr vert="horz" lIns="91440" tIns="45720" rIns="91440" bIns="45720" rtlCol="0">
            <a:noAutofit/>
          </a:bodyPr>
          <a:lstStyle/>
          <a:p>
            <a:pPr>
              <a:lnSpc>
                <a:spcPct val="80000"/>
              </a:lnSpc>
            </a:pPr>
            <a:r>
              <a:rPr lang="en-US" altLang="en-US" sz="3600" dirty="0">
                <a:solidFill>
                  <a:srgbClr val="FFFF66"/>
                </a:solidFill>
                <a:latin typeface="Arial" panose="020B0604020202020204" pitchFamily="34" charset="0"/>
                <a:cs typeface="Arial" panose="020B0604020202020204" pitchFamily="34" charset="0"/>
              </a:rPr>
              <a:t>10 of most experienced pilots &amp; EWOs</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Reported to Eglin AFB, Oct 1965</a:t>
            </a:r>
          </a:p>
          <a:p>
            <a:pPr lvl="1">
              <a:lnSpc>
                <a:spcPct val="80000"/>
              </a:lnSpc>
            </a:pPr>
            <a:r>
              <a:rPr lang="en-US" altLang="en-US" sz="3200" dirty="0">
                <a:solidFill>
                  <a:srgbClr val="FFFF66"/>
                </a:solidFill>
                <a:latin typeface="Arial" panose="020B0604020202020204" pitchFamily="34" charset="0"/>
                <a:cs typeface="Arial" panose="020B0604020202020204" pitchFamily="34" charset="0"/>
              </a:rPr>
              <a:t>Briefed on the highly classified plan…</a:t>
            </a:r>
          </a:p>
          <a:p>
            <a:pPr marL="0" indent="0">
              <a:lnSpc>
                <a:spcPct val="80000"/>
              </a:lnSpc>
              <a:buNone/>
            </a:pPr>
            <a:r>
              <a:rPr lang="en-US" altLang="en-US" sz="3600" dirty="0">
                <a:solidFill>
                  <a:srgbClr val="FFFF66"/>
                </a:solidFill>
                <a:latin typeface="Arial" panose="020B0604020202020204" pitchFamily="34" charset="0"/>
                <a:cs typeface="Arial" panose="020B0604020202020204" pitchFamily="34" charset="0"/>
              </a:rPr>
              <a:t> </a:t>
            </a:r>
          </a:p>
        </p:txBody>
      </p:sp>
      <p:sp>
        <p:nvSpPr>
          <p:cNvPr id="3" name="Date Placeholder 3">
            <a:extLst>
              <a:ext uri="{FF2B5EF4-FFF2-40B4-BE49-F238E27FC236}">
                <a16:creationId xmlns:a16="http://schemas.microsoft.com/office/drawing/2014/main" id="{D8FE1DBE-5E1D-4697-2129-18692711DCC1}"/>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7CD68645-31EE-AFC0-B132-2BB3227743D2}"/>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8</a:t>
            </a:fld>
            <a:endParaRPr lang="en-US" altLang="en-US" sz="1400" dirty="0">
              <a:solidFill>
                <a:schemeClr val="bg1"/>
              </a:solidFill>
            </a:endParaRPr>
          </a:p>
        </p:txBody>
      </p:sp>
      <p:pic>
        <p:nvPicPr>
          <p:cNvPr id="5" name="Picture 4">
            <a:extLst>
              <a:ext uri="{FF2B5EF4-FFF2-40B4-BE49-F238E27FC236}">
                <a16:creationId xmlns:a16="http://schemas.microsoft.com/office/drawing/2014/main" id="{22F63FF3-4FC8-7087-448A-DA4C5D08925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pic>
        <p:nvPicPr>
          <p:cNvPr id="2" name="Picture 1">
            <a:extLst>
              <a:ext uri="{FF2B5EF4-FFF2-40B4-BE49-F238E27FC236}">
                <a16:creationId xmlns:a16="http://schemas.microsoft.com/office/drawing/2014/main" id="{5D77288B-60D7-8DCA-F1A6-C5DF05245F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7418" y="2427804"/>
            <a:ext cx="3088381" cy="3928545"/>
          </a:xfrm>
          <a:prstGeom prst="rect">
            <a:avLst/>
          </a:prstGeom>
        </p:spPr>
      </p:pic>
      <p:sp>
        <p:nvSpPr>
          <p:cNvPr id="7" name="TextBox 6">
            <a:extLst>
              <a:ext uri="{FF2B5EF4-FFF2-40B4-BE49-F238E27FC236}">
                <a16:creationId xmlns:a16="http://schemas.microsoft.com/office/drawing/2014/main" id="{F749E4B3-58FB-9BEC-73FF-ABCF72D89C61}"/>
              </a:ext>
            </a:extLst>
          </p:cNvPr>
          <p:cNvSpPr txBox="1"/>
          <p:nvPr/>
        </p:nvSpPr>
        <p:spPr>
          <a:xfrm>
            <a:off x="601976" y="3143470"/>
            <a:ext cx="8609123" cy="3322063"/>
          </a:xfrm>
          <a:prstGeom prst="rect">
            <a:avLst/>
          </a:prstGeom>
          <a:noFill/>
        </p:spPr>
        <p:txBody>
          <a:bodyPr wrap="square">
            <a:spAutoFit/>
          </a:bodyPr>
          <a:lstStyle/>
          <a:p>
            <a:pPr marL="0" marR="0">
              <a:lnSpc>
                <a:spcPct val="107000"/>
              </a:lnSpc>
              <a:spcBef>
                <a:spcPts val="0"/>
              </a:spcBef>
              <a:spcAft>
                <a:spcPts val="800"/>
              </a:spcAft>
            </a:pPr>
            <a:r>
              <a:rPr lang="en-US" sz="3200" i="1"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“You want me to fly in the back of a little tiny fighter aircraft with a crazy fighter pilot who thinks he’s invincible, hone in on a SAM site in North Vietnam, and shoot it before it shoots me? You </a:t>
            </a:r>
            <a:r>
              <a:rPr lang="en-US" sz="3200" i="1" dirty="0" err="1">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G</a:t>
            </a:r>
            <a:r>
              <a:rPr lang="en-US" sz="3200" i="1" dirty="0" err="1">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otta</a:t>
            </a:r>
            <a:r>
              <a:rPr lang="en-US" sz="3200" i="1"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 Be </a:t>
            </a:r>
            <a:r>
              <a:rPr lang="en-US" sz="3200" i="1" dirty="0" err="1">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Sh</a:t>
            </a:r>
            <a:r>
              <a:rPr lang="en-US" sz="3200" i="1"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***in’ Me!”</a:t>
            </a:r>
          </a:p>
          <a:p>
            <a:r>
              <a:rPr lang="en-US" sz="3200" dirty="0">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   -Jack Donovan, B-52 (then F-100) EWO</a:t>
            </a:r>
            <a:endParaRPr lang="en-US" sz="32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307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Rectangle 5">
            <a:extLst>
              <a:ext uri="{FF2B5EF4-FFF2-40B4-BE49-F238E27FC236}">
                <a16:creationId xmlns:a16="http://schemas.microsoft.com/office/drawing/2014/main" id="{850618FF-2877-9ACC-8BF0-0BF52A4A2636}"/>
              </a:ext>
            </a:extLst>
          </p:cNvPr>
          <p:cNvSpPr>
            <a:spLocks noGrp="1" noChangeArrowheads="1"/>
          </p:cNvSpPr>
          <p:nvPr>
            <p:ph type="title"/>
          </p:nvPr>
        </p:nvSpPr>
        <p:spPr>
          <a:xfrm>
            <a:off x="2206626" y="260350"/>
            <a:ext cx="8080375" cy="1492250"/>
          </a:xfrm>
        </p:spPr>
        <p:txBody>
          <a:bodyPr/>
          <a:lstStyle/>
          <a:p>
            <a:pPr eaLnBrk="1" hangingPunct="1">
              <a:defRPr/>
            </a:pPr>
            <a:r>
              <a:rPr lang="en-US" altLang="en-US" dirty="0">
                <a:solidFill>
                  <a:srgbClr val="FFFF00"/>
                </a:solidFill>
                <a:latin typeface="Arial" panose="020B0604020202020204" pitchFamily="34" charset="0"/>
                <a:cs typeface="Arial" panose="020B0604020202020204" pitchFamily="34" charset="0"/>
              </a:rPr>
              <a:t>Wild Weasel I – the Pioneers</a:t>
            </a:r>
          </a:p>
        </p:txBody>
      </p:sp>
      <p:pic>
        <p:nvPicPr>
          <p:cNvPr id="28676" name="Picture 4">
            <a:extLst>
              <a:ext uri="{FF2B5EF4-FFF2-40B4-BE49-F238E27FC236}">
                <a16:creationId xmlns:a16="http://schemas.microsoft.com/office/drawing/2014/main" id="{928B1E18-B785-0591-43A1-8BA8EAB7EF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4915" y="1601788"/>
            <a:ext cx="6727825"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8612F95-53D4-7E8B-04DB-0F6E397E15F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889" b="99333" l="2792" r="93558">
                        <a14:foregroundMark x1="2863" y1="18111" x2="2863" y2="18111"/>
                        <a14:foregroundMark x1="14961" y1="10944" x2="14961" y2="10944"/>
                        <a14:foregroundMark x1="27559" y1="6167" x2="93629" y2="17111"/>
                        <a14:foregroundMark x1="7087" y1="84611" x2="7087" y2="84611"/>
                        <a14:foregroundMark x1="40945" y1="49389" x2="40945" y2="49389"/>
                        <a14:foregroundMark x1="23980" y1="36944" x2="37867" y2="29722"/>
                        <a14:foregroundMark x1="50895" y1="20333" x2="7301" y2="56389"/>
                        <a14:foregroundMark x1="7301" y1="56389" x2="13672" y2="71611"/>
                        <a14:foregroundMark x1="12527" y1="69722" x2="32140" y2="82056"/>
                        <a14:foregroundMark x1="32140" y1="82056" x2="60344" y2="84111"/>
                        <a14:foregroundMark x1="60988" y1="83944" x2="91195" y2="65667"/>
                        <a14:foregroundMark x1="91195" y1="65667" x2="80601" y2="23222"/>
                        <a14:foregroundMark x1="80601" y1="23222" x2="55047" y2="12500"/>
                        <a14:foregroundMark x1="55047" y1="12500" x2="50465" y2="34722"/>
                        <a14:foregroundMark x1="49105" y1="37778" x2="33071" y2="46000"/>
                        <a14:foregroundMark x1="33071" y1="46000" x2="33071" y2="46000"/>
                        <a14:foregroundMark x1="33286" y1="49556" x2="33286" y2="49556"/>
                        <a14:foregroundMark x1="33286" y1="49722" x2="33286" y2="49722"/>
                        <a14:foregroundMark x1="34789" y1="56778" x2="34789" y2="56778"/>
                        <a14:foregroundMark x1="34789" y1="57444" x2="29707" y2="35722"/>
                        <a14:foregroundMark x1="42734" y1="28389" x2="38082" y2="69056"/>
                        <a14:foregroundMark x1="29062" y1="77111" x2="25125" y2="56556"/>
                        <a14:foregroundMark x1="62777" y1="75889" x2="62992" y2="43056"/>
                        <a14:foregroundMark x1="62777" y1="74722" x2="62777" y2="74722"/>
                        <a14:foregroundMark x1="62777" y1="73167" x2="62777" y2="54333"/>
                        <a14:foregroundMark x1="78669" y1="60500" x2="60558" y2="53167"/>
                        <a14:foregroundMark x1="63207" y1="58278" x2="51754" y2="51778"/>
                        <a14:foregroundMark x1="37652" y1="72111" x2="37223" y2="50944"/>
                        <a14:foregroundMark x1="31496" y1="39833" x2="43164" y2="36944"/>
                      </a14:backgroundRemoval>
                    </a14:imgEffect>
                  </a14:imgLayer>
                </a14:imgProps>
              </a:ext>
              <a:ext uri="{28A0092B-C50C-407E-A947-70E740481C1C}">
                <a14:useLocalDpi xmlns:a14="http://schemas.microsoft.com/office/drawing/2010/main"/>
              </a:ext>
            </a:extLst>
          </a:blip>
          <a:stretch>
            <a:fillRect/>
          </a:stretch>
        </p:blipFill>
        <p:spPr>
          <a:xfrm>
            <a:off x="10709158" y="131884"/>
            <a:ext cx="1307897" cy="1685193"/>
          </a:xfrm>
          <a:prstGeom prst="rect">
            <a:avLst/>
          </a:prstGeom>
          <a:ln>
            <a:noFill/>
          </a:ln>
          <a:effectLst>
            <a:outerShdw blurRad="50800" dist="50800" dir="5400000" algn="ctr" rotWithShape="0">
              <a:srgbClr val="000000"/>
            </a:outerShdw>
          </a:effectLst>
        </p:spPr>
      </p:pic>
      <p:sp>
        <p:nvSpPr>
          <p:cNvPr id="3" name="Date Placeholder 3">
            <a:extLst>
              <a:ext uri="{FF2B5EF4-FFF2-40B4-BE49-F238E27FC236}">
                <a16:creationId xmlns:a16="http://schemas.microsoft.com/office/drawing/2014/main" id="{6B5BA046-573E-0292-1ABD-105459FF1865}"/>
              </a:ext>
            </a:extLst>
          </p:cNvPr>
          <p:cNvSpPr>
            <a:spLocks noGrp="1"/>
          </p:cNvSpPr>
          <p:nvPr>
            <p:ph type="dt" sz="half" idx="10"/>
          </p:nvPr>
        </p:nvSpPr>
        <p:spPr>
          <a:xfrm>
            <a:off x="112714" y="6356350"/>
            <a:ext cx="1260551" cy="419053"/>
          </a:xfrm>
        </p:spPr>
        <p:txBody>
          <a:bodyPr/>
          <a:lstStyle/>
          <a:p>
            <a:pPr>
              <a:defRPr/>
            </a:pPr>
            <a:fld id="{CA96DD8D-8368-4D64-AFDD-B9978EC79962}" type="datetime1">
              <a:rPr lang="en-US" altLang="en-US"/>
              <a:pPr>
                <a:defRPr/>
              </a:pPr>
              <a:t>2/27/2023</a:t>
            </a:fld>
            <a:endParaRPr lang="en-US" altLang="en-US" dirty="0"/>
          </a:p>
        </p:txBody>
      </p:sp>
      <p:sp>
        <p:nvSpPr>
          <p:cNvPr id="4" name="Slide Number Placeholder 5">
            <a:extLst>
              <a:ext uri="{FF2B5EF4-FFF2-40B4-BE49-F238E27FC236}">
                <a16:creationId xmlns:a16="http://schemas.microsoft.com/office/drawing/2014/main" id="{5830A711-7FB9-9371-5568-E09EC7E92080}"/>
              </a:ext>
            </a:extLst>
          </p:cNvPr>
          <p:cNvSpPr>
            <a:spLocks noGrp="1"/>
          </p:cNvSpPr>
          <p:nvPr>
            <p:ph type="sldNum" sz="quarter" idx="12"/>
          </p:nvPr>
        </p:nvSpPr>
        <p:spPr>
          <a:xfrm>
            <a:off x="10535692" y="6356349"/>
            <a:ext cx="1543594" cy="48436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lvl="1" algn="r">
              <a:spcBef>
                <a:spcPct val="0"/>
              </a:spcBef>
              <a:buClrTx/>
              <a:buFontTx/>
              <a:buNone/>
            </a:pPr>
            <a:fld id="{268453F9-B314-4C58-83C8-D73A31D7C786}" type="slidenum">
              <a:rPr lang="en-US" altLang="en-US" sz="1400">
                <a:solidFill>
                  <a:schemeClr val="bg1"/>
                </a:solidFill>
                <a:latin typeface="Arial" panose="020B0604020202020204" pitchFamily="34" charset="0"/>
              </a:rPr>
              <a:pPr lvl="1" algn="r">
                <a:spcBef>
                  <a:spcPct val="0"/>
                </a:spcBef>
                <a:buClrTx/>
                <a:buFontTx/>
                <a:buNone/>
              </a:pPr>
              <a:t>9</a:t>
            </a:fld>
            <a:endParaRPr lang="en-US" altLang="en-US" sz="14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 template.potx" id="{2C35885C-4BF4-447E-9A60-A961126FC26D}" vid="{CB42AF2F-B2A5-4B25-B7A8-47FED6D076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 template</Template>
  <TotalTime>3196</TotalTime>
  <Words>2342</Words>
  <Application>Microsoft Office PowerPoint</Application>
  <PresentationFormat>Widescreen</PresentationFormat>
  <Paragraphs>375</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First In, Last out:  Story of the Wild Weasels</vt:lpstr>
      <vt:lpstr>Today’s Discussion</vt:lpstr>
      <vt:lpstr>Vietnam Conflict</vt:lpstr>
      <vt:lpstr>The New Threat: SA-2 SAM System</vt:lpstr>
      <vt:lpstr>Project Weasel</vt:lpstr>
      <vt:lpstr>Wild Weasel I:  F-100F Super Saber</vt:lpstr>
      <vt:lpstr>Advanced Avionics/Sensors</vt:lpstr>
      <vt:lpstr>Specially Selected Aviators</vt:lpstr>
      <vt:lpstr>Wild Weasel I – the Pioneers</vt:lpstr>
      <vt:lpstr>First SAM Kill:  Dec 22, 1965</vt:lpstr>
      <vt:lpstr>F-100 Wild Weasel Tactics</vt:lpstr>
      <vt:lpstr>F-105F/G Wild Weasel</vt:lpstr>
      <vt:lpstr>North Vietnam SAM Coverage Aug 1966</vt:lpstr>
      <vt:lpstr>Strike Force Package</vt:lpstr>
      <vt:lpstr>F-105 Wild Weasel Success, Cost</vt:lpstr>
      <vt:lpstr>Post Vietnam:  1975-1990</vt:lpstr>
      <vt:lpstr>F-4G Advanced Wild Weasel</vt:lpstr>
      <vt:lpstr> </vt:lpstr>
      <vt:lpstr>WW Testing &amp; Training Innovation</vt:lpstr>
      <vt:lpstr>Desert Shield:  SEAD Campaign Prep</vt:lpstr>
      <vt:lpstr>Baghdad Threat: Mission Night One</vt:lpstr>
      <vt:lpstr>Desert Storm: Night One Campaign Plan</vt:lpstr>
      <vt:lpstr> Mission Night One: Baghdad</vt:lpstr>
      <vt:lpstr>Mission Video:  Weasel vs. SAMs</vt:lpstr>
      <vt:lpstr>PowerPoint Presentation</vt:lpstr>
      <vt:lpstr>DESERT STORM Lessons</vt:lpstr>
      <vt:lpstr>DESERT STORM:  35th TFW(P) Wild Weasels</vt:lpstr>
      <vt:lpstr>Weasels: Today and Tomorrow</vt:lpstr>
      <vt:lpstr> Mission Night One: Baghdad</vt:lpstr>
      <vt:lpstr>Block 50/52 F-16CJ</vt:lpstr>
      <vt:lpstr>F-16 Sensors</vt:lpstr>
      <vt:lpstr>F-16 Weapons</vt:lpstr>
      <vt:lpstr>Tactics (Avoid, Suppress, Destroy)</vt:lpstr>
      <vt:lpstr>4th, 4.5th, &amp; 5th GEN</vt:lpstr>
      <vt:lpstr>F-35 and multidomain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In, Last out:  Story of the Wild Weasels</dc:title>
  <dc:creator>Mike Kadlubowski</dc:creator>
  <cp:lastModifiedBy>William Redmond</cp:lastModifiedBy>
  <cp:revision>60</cp:revision>
  <cp:lastPrinted>2022-10-19T14:01:16Z</cp:lastPrinted>
  <dcterms:created xsi:type="dcterms:W3CDTF">2022-10-07T15:34:40Z</dcterms:created>
  <dcterms:modified xsi:type="dcterms:W3CDTF">2023-02-27T23:35:05Z</dcterms:modified>
</cp:coreProperties>
</file>